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4" r:id="rId8"/>
    <p:sldId id="280" r:id="rId9"/>
    <p:sldId id="267" r:id="rId10"/>
    <p:sldId id="274" r:id="rId11"/>
    <p:sldId id="275" r:id="rId12"/>
    <p:sldId id="276" r:id="rId13"/>
    <p:sldId id="269" r:id="rId14"/>
    <p:sldId id="270" r:id="rId15"/>
    <p:sldId id="266" r:id="rId16"/>
    <p:sldId id="277" r:id="rId17"/>
    <p:sldId id="278" r:id="rId18"/>
    <p:sldId id="279" r:id="rId19"/>
    <p:sldId id="265" r:id="rId20"/>
    <p:sldId id="281" r:id="rId21"/>
    <p:sldId id="282" r:id="rId22"/>
    <p:sldId id="271" r:id="rId23"/>
    <p:sldId id="272" r:id="rId24"/>
    <p:sldId id="273" r:id="rId2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CF"/>
    <a:srgbClr val="FFD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1084" y="56"/>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603"/>
            <a:ext cx="10699646" cy="7560000"/>
          </a:xfrm>
          <a:prstGeom prst="rect">
            <a:avLst/>
          </a:prstGeom>
        </p:spPr>
      </p:pic>
    </p:spTree>
    <p:extLst>
      <p:ext uri="{BB962C8B-B14F-4D97-AF65-F5344CB8AC3E}">
        <p14:creationId xmlns:p14="http://schemas.microsoft.com/office/powerpoint/2010/main" val="176347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5CC901-4971-4E1D-A7F0-B9068C5795C6}" type="datetimeFigureOut">
              <a:rPr lang="uk-UA" smtClean="0"/>
              <a:t>12.05.2016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406891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5CC901-4971-4E1D-A7F0-B9068C5795C6}" type="datetimeFigureOut">
              <a:rPr lang="uk-UA" smtClean="0"/>
              <a:t>12.05.2016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182983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603"/>
            <a:ext cx="10699646" cy="7560000"/>
          </a:xfrm>
          <a:prstGeom prst="rect">
            <a:avLst/>
          </a:prstGeom>
        </p:spPr>
      </p:pic>
    </p:spTree>
    <p:extLst>
      <p:ext uri="{BB962C8B-B14F-4D97-AF65-F5344CB8AC3E}">
        <p14:creationId xmlns:p14="http://schemas.microsoft.com/office/powerpoint/2010/main" val="137076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smtClean="0"/>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5CC901-4971-4E1D-A7F0-B9068C5795C6}" type="datetimeFigureOut">
              <a:rPr lang="uk-UA" smtClean="0"/>
              <a:t>12.05.2016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28354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F5CC901-4971-4E1D-A7F0-B9068C5795C6}" type="datetimeFigureOut">
              <a:rPr lang="uk-UA" smtClean="0"/>
              <a:t>12.05.2016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166612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smtClean="0"/>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5CC901-4971-4E1D-A7F0-B9068C5795C6}" type="datetimeFigureOut">
              <a:rPr lang="uk-UA" smtClean="0"/>
              <a:t>12.05.2016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27926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F5CC901-4971-4E1D-A7F0-B9068C5795C6}" type="datetimeFigureOut">
              <a:rPr lang="uk-UA" smtClean="0"/>
              <a:t>12.05.2016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110254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CC901-4971-4E1D-A7F0-B9068C5795C6}" type="datetimeFigureOut">
              <a:rPr lang="uk-UA" smtClean="0"/>
              <a:t>12.05.2016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399034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smtClean="0"/>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5" name="Date Placeholder 4"/>
          <p:cNvSpPr>
            <a:spLocks noGrp="1"/>
          </p:cNvSpPr>
          <p:nvPr>
            <p:ph type="dt" sz="half" idx="10"/>
          </p:nvPr>
        </p:nvSpPr>
        <p:spPr/>
        <p:txBody>
          <a:bodyPr/>
          <a:lstStyle/>
          <a:p>
            <a:fld id="{2F5CC901-4971-4E1D-A7F0-B9068C5795C6}" type="datetimeFigureOut">
              <a:rPr lang="uk-UA" smtClean="0"/>
              <a:t>12.05.2016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1080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smtClean="0"/>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smtClean="0"/>
              <a:t>Образец текста</a:t>
            </a:r>
          </a:p>
        </p:txBody>
      </p:sp>
      <p:sp>
        <p:nvSpPr>
          <p:cNvPr id="5" name="Date Placeholder 4"/>
          <p:cNvSpPr>
            <a:spLocks noGrp="1"/>
          </p:cNvSpPr>
          <p:nvPr>
            <p:ph type="dt" sz="half" idx="10"/>
          </p:nvPr>
        </p:nvSpPr>
        <p:spPr/>
        <p:txBody>
          <a:bodyPr/>
          <a:lstStyle/>
          <a:p>
            <a:fld id="{2F5CC901-4971-4E1D-A7F0-B9068C5795C6}" type="datetimeFigureOut">
              <a:rPr lang="uk-UA" smtClean="0"/>
              <a:t>12.05.2016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2934D16-35D5-4A92-A1FD-7854B7CD0282}" type="slidenum">
              <a:rPr lang="uk-UA" smtClean="0"/>
              <a:t>‹#›</a:t>
            </a:fld>
            <a:endParaRPr lang="uk-UA"/>
          </a:p>
        </p:txBody>
      </p:sp>
    </p:spTree>
    <p:extLst>
      <p:ext uri="{BB962C8B-B14F-4D97-AF65-F5344CB8AC3E}">
        <p14:creationId xmlns:p14="http://schemas.microsoft.com/office/powerpoint/2010/main" val="344825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F5CC901-4971-4E1D-A7F0-B9068C5795C6}" type="datetimeFigureOut">
              <a:rPr lang="uk-UA" smtClean="0"/>
              <a:t>12.05.2016</a:t>
            </a:fld>
            <a:endParaRPr lang="uk-UA"/>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2934D16-35D5-4A92-A1FD-7854B7CD0282}" type="slidenum">
              <a:rPr lang="uk-UA" smtClean="0"/>
              <a:t>‹#›</a:t>
            </a:fld>
            <a:endParaRPr lang="uk-UA"/>
          </a:p>
        </p:txBody>
      </p:sp>
    </p:spTree>
    <p:extLst>
      <p:ext uri="{BB962C8B-B14F-4D97-AF65-F5344CB8AC3E}">
        <p14:creationId xmlns:p14="http://schemas.microsoft.com/office/powerpoint/2010/main" val="3104182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office@fsr.org.u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jpg"/><Relationship Id="rId5" Type="http://schemas.openxmlformats.org/officeDocument/2006/relationships/image" Target="../media/image11.tiff"/><Relationship Id="rId10" Type="http://schemas.openxmlformats.org/officeDocument/2006/relationships/image" Target="../media/image16.wmf"/><Relationship Id="rId4" Type="http://schemas.openxmlformats.org/officeDocument/2006/relationships/image" Target="../media/image10.tiff"/><Relationship Id="rId9" Type="http://schemas.openxmlformats.org/officeDocument/2006/relationships/image" Target="../media/image15.tiff"/></Relationships>
</file>

<file path=ppt/slides/_rels/slide6.xml.rels><?xml version="1.0" encoding="UTF-8" standalone="yes"?>
<Relationships xmlns="http://schemas.openxmlformats.org/package/2006/relationships"><Relationship Id="rId8" Type="http://schemas.openxmlformats.org/officeDocument/2006/relationships/image" Target="../media/image23.tiff"/><Relationship Id="rId3" Type="http://schemas.microsoft.com/office/2007/relationships/hdphoto" Target="../media/hdphoto2.wdp"/><Relationship Id="rId7" Type="http://schemas.openxmlformats.org/officeDocument/2006/relationships/image" Target="../media/image22.jpg"/><Relationship Id="rId12"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jpg"/><Relationship Id="rId10" Type="http://schemas.openxmlformats.org/officeDocument/2006/relationships/image" Target="../media/image25.jpeg"/><Relationship Id="rId4" Type="http://schemas.openxmlformats.org/officeDocument/2006/relationships/image" Target="../media/image19.jpg"/><Relationship Id="rId9"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3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10</a:t>
            </a:fld>
            <a:endParaRPr lang="uk-UA" dirty="0">
              <a:solidFill>
                <a:schemeClr val="bg1">
                  <a:lumMod val="65000"/>
                </a:schemeClr>
              </a:solidFill>
            </a:endParaRPr>
          </a:p>
        </p:txBody>
      </p:sp>
      <p:sp>
        <p:nvSpPr>
          <p:cNvPr id="6" name="TextBox 5"/>
          <p:cNvSpPr txBox="1"/>
          <p:nvPr/>
        </p:nvSpPr>
        <p:spPr>
          <a:xfrm>
            <a:off x="824656" y="1037753"/>
            <a:ext cx="9092342" cy="391774"/>
          </a:xfrm>
          <a:prstGeom prst="rect">
            <a:avLst/>
          </a:prstGeom>
          <a:noFill/>
        </p:spPr>
        <p:txBody>
          <a:bodyPr wrap="square" rtlCol="0">
            <a:spAutoFit/>
          </a:bodyPr>
          <a:lstStyle/>
          <a:p>
            <a:pPr algn="ctr">
              <a:lnSpc>
                <a:spcPts val="2500"/>
              </a:lnSpc>
            </a:pPr>
            <a:r>
              <a:rPr lang="en-US" sz="2000" b="1" dirty="0">
                <a:solidFill>
                  <a:srgbClr val="0086CF"/>
                </a:solidFill>
                <a:latin typeface="Myriad Pro" panose="020B0503030403020204" pitchFamily="34" charset="0"/>
              </a:rPr>
              <a:t>Tools </a:t>
            </a:r>
            <a:r>
              <a:rPr lang="en-US" sz="2000" b="1" dirty="0" smtClean="0">
                <a:solidFill>
                  <a:srgbClr val="0086CF"/>
                </a:solidFill>
                <a:latin typeface="Myriad Pro" panose="020B0503030403020204" pitchFamily="34" charset="0"/>
              </a:rPr>
              <a:t>needed </a:t>
            </a:r>
            <a:r>
              <a:rPr lang="en-US" sz="2000" b="1" dirty="0">
                <a:solidFill>
                  <a:srgbClr val="0086CF"/>
                </a:solidFill>
                <a:latin typeface="Myriad Pro" panose="020B0503030403020204" pitchFamily="34" charset="0"/>
              </a:rPr>
              <a:t>for effective management and coordination of reforms</a:t>
            </a:r>
            <a:endParaRPr lang="uk-UA" sz="2000" dirty="0">
              <a:solidFill>
                <a:srgbClr val="0086CF"/>
              </a:solidFill>
              <a:latin typeface="Myriad Pro" panose="020B0503030403020204" pitchFamily="34" charset="0"/>
            </a:endParaRPr>
          </a:p>
        </p:txBody>
      </p:sp>
      <p:sp>
        <p:nvSpPr>
          <p:cNvPr id="7" name="TextBox 6"/>
          <p:cNvSpPr txBox="1"/>
          <p:nvPr/>
        </p:nvSpPr>
        <p:spPr>
          <a:xfrm>
            <a:off x="667512"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How projects are selected</a:t>
            </a:r>
            <a:endParaRPr lang="uk-UA" sz="3200" dirty="0">
              <a:latin typeface="Myriad Pro" panose="020B0503030403020204" pitchFamily="34" charset="0"/>
            </a:endParaRPr>
          </a:p>
        </p:txBody>
      </p:sp>
      <p:sp>
        <p:nvSpPr>
          <p:cNvPr id="8" name="Штриховая стрелка вправо 7"/>
          <p:cNvSpPr/>
          <p:nvPr/>
        </p:nvSpPr>
        <p:spPr>
          <a:xfrm rot="5400000">
            <a:off x="8958397" y="6331881"/>
            <a:ext cx="616301" cy="527901"/>
          </a:xfrm>
          <a:prstGeom prst="stripedRightArrow">
            <a:avLst/>
          </a:prstGeom>
          <a:solidFill>
            <a:srgbClr val="FFD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728" y="1388431"/>
            <a:ext cx="7204357" cy="5266893"/>
          </a:xfrm>
          <a:prstGeom prst="rect">
            <a:avLst/>
          </a:prstGeom>
        </p:spPr>
      </p:pic>
    </p:spTree>
    <p:extLst>
      <p:ext uri="{BB962C8B-B14F-4D97-AF65-F5344CB8AC3E}">
        <p14:creationId xmlns:p14="http://schemas.microsoft.com/office/powerpoint/2010/main" val="80163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11</a:t>
            </a:fld>
            <a:endParaRPr lang="uk-UA" dirty="0">
              <a:solidFill>
                <a:schemeClr val="bg1">
                  <a:lumMod val="65000"/>
                </a:schemeClr>
              </a:solidFill>
            </a:endParaRPr>
          </a:p>
        </p:txBody>
      </p:sp>
      <p:sp>
        <p:nvSpPr>
          <p:cNvPr id="5" name="Стрелка вниз 4"/>
          <p:cNvSpPr/>
          <p:nvPr/>
        </p:nvSpPr>
        <p:spPr>
          <a:xfrm>
            <a:off x="4863799" y="2563617"/>
            <a:ext cx="964215" cy="1141114"/>
          </a:xfrm>
          <a:prstGeom prst="downArrow">
            <a:avLst>
              <a:gd name="adj1" fmla="val 64616"/>
              <a:gd name="adj2" fmla="val 466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TextBox 5"/>
          <p:cNvSpPr txBox="1"/>
          <p:nvPr/>
        </p:nvSpPr>
        <p:spPr>
          <a:xfrm>
            <a:off x="831375" y="1784049"/>
            <a:ext cx="9029062" cy="733534"/>
          </a:xfrm>
          <a:prstGeom prst="rect">
            <a:avLst/>
          </a:prstGeom>
          <a:noFill/>
        </p:spPr>
        <p:txBody>
          <a:bodyPr wrap="square" rtlCol="0">
            <a:spAutoFit/>
          </a:bodyPr>
          <a:lstStyle/>
          <a:p>
            <a:pPr algn="ctr">
              <a:lnSpc>
                <a:spcPts val="2500"/>
              </a:lnSpc>
            </a:pPr>
            <a:r>
              <a:rPr lang="en-US" sz="2400" b="1" dirty="0" smtClean="0">
                <a:solidFill>
                  <a:srgbClr val="0086CF"/>
                </a:solidFill>
                <a:latin typeface="Myriad Pro" panose="020B0503030403020204" pitchFamily="34" charset="0"/>
              </a:rPr>
              <a:t>Needs related </a:t>
            </a:r>
            <a:r>
              <a:rPr lang="en-US" sz="2400" b="1" dirty="0">
                <a:solidFill>
                  <a:srgbClr val="0086CF"/>
                </a:solidFill>
                <a:latin typeface="Myriad Pro" panose="020B0503030403020204" pitchFamily="34" charset="0"/>
              </a:rPr>
              <a:t>to the </a:t>
            </a:r>
            <a:r>
              <a:rPr lang="en-US" sz="2400" b="1" dirty="0" smtClean="0">
                <a:solidFill>
                  <a:srgbClr val="0086CF"/>
                </a:solidFill>
                <a:latin typeface="Myriad Pro" panose="020B0503030403020204" pitchFamily="34" charset="0"/>
              </a:rPr>
              <a:t>development, </a:t>
            </a:r>
            <a:r>
              <a:rPr lang="en-US" sz="2400" b="1" dirty="0">
                <a:solidFill>
                  <a:srgbClr val="0086CF"/>
                </a:solidFill>
                <a:latin typeface="Myriad Pro" panose="020B0503030403020204" pitchFamily="34" charset="0"/>
              </a:rPr>
              <a:t>implementation and monitoring of reforms</a:t>
            </a:r>
            <a:endParaRPr lang="uk-UA" sz="2400" b="1" dirty="0">
              <a:solidFill>
                <a:srgbClr val="0086CF"/>
              </a:solidFill>
              <a:latin typeface="Myriad Pro" panose="020B0503030403020204" pitchFamily="34" charset="0"/>
            </a:endParaRPr>
          </a:p>
        </p:txBody>
      </p:sp>
      <p:grpSp>
        <p:nvGrpSpPr>
          <p:cNvPr id="7" name="Группа 6"/>
          <p:cNvGrpSpPr/>
          <p:nvPr/>
        </p:nvGrpSpPr>
        <p:grpSpPr>
          <a:xfrm>
            <a:off x="894602" y="3801655"/>
            <a:ext cx="8880994" cy="1647686"/>
            <a:chOff x="894602" y="4159877"/>
            <a:chExt cx="8880994" cy="1647686"/>
          </a:xfrm>
        </p:grpSpPr>
        <p:cxnSp>
          <p:nvCxnSpPr>
            <p:cNvPr id="8" name="Прямая соединительная линия 7"/>
            <p:cNvCxnSpPr/>
            <p:nvPr/>
          </p:nvCxnSpPr>
          <p:spPr>
            <a:xfrm flipV="1">
              <a:off x="1499924"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894602"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кругленный прямоугольник 9"/>
            <p:cNvSpPr/>
            <p:nvPr/>
          </p:nvSpPr>
          <p:spPr>
            <a:xfrm>
              <a:off x="2424419"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кругленный прямоугольник 10"/>
            <p:cNvSpPr/>
            <p:nvPr/>
          </p:nvSpPr>
          <p:spPr>
            <a:xfrm>
              <a:off x="3954236"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кругленный прямоугольник 11"/>
            <p:cNvSpPr/>
            <p:nvPr/>
          </p:nvSpPr>
          <p:spPr>
            <a:xfrm>
              <a:off x="5484053"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кругленный прямоугольник 12"/>
            <p:cNvSpPr/>
            <p:nvPr/>
          </p:nvSpPr>
          <p:spPr>
            <a:xfrm>
              <a:off x="7013870"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Скругленный прямоугольник 13"/>
            <p:cNvSpPr/>
            <p:nvPr/>
          </p:nvSpPr>
          <p:spPr>
            <a:xfrm>
              <a:off x="8543686"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15" name="Прямая соединительная линия 14"/>
            <p:cNvCxnSpPr/>
            <p:nvPr/>
          </p:nvCxnSpPr>
          <p:spPr>
            <a:xfrm flipV="1">
              <a:off x="9160375"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7629825"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6085024"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4565658"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3063050"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1489225" y="4180791"/>
              <a:ext cx="7692482" cy="2745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1" name="TextBox 20"/>
            <p:cNvSpPr txBox="1"/>
            <p:nvPr/>
          </p:nvSpPr>
          <p:spPr>
            <a:xfrm>
              <a:off x="1473767" y="4159877"/>
              <a:ext cx="7723396" cy="323165"/>
            </a:xfrm>
            <a:prstGeom prst="rect">
              <a:avLst/>
            </a:prstGeom>
            <a:noFill/>
            <a:ln>
              <a:noFill/>
            </a:ln>
          </p:spPr>
          <p:txBody>
            <a:bodyPr wrap="square" rtlCol="0">
              <a:spAutoFit/>
            </a:bodyPr>
            <a:lstStyle/>
            <a:p>
              <a:pPr algn="ctr">
                <a:lnSpc>
                  <a:spcPts val="1800"/>
                </a:lnSpc>
              </a:pPr>
              <a:r>
                <a:rPr lang="en-US" sz="1200" b="1" dirty="0" smtClean="0">
                  <a:solidFill>
                    <a:schemeClr val="bg1"/>
                  </a:solidFill>
                  <a:latin typeface="Myriad Pro" panose="020B0503030403020204" pitchFamily="34" charset="0"/>
                </a:rPr>
                <a:t>PROJECTS AND INITIATIVES OF THE FOUNDATION</a:t>
              </a:r>
              <a:r>
                <a:rPr lang="uk-UA" sz="1200" b="1" dirty="0" smtClean="0">
                  <a:solidFill>
                    <a:schemeClr val="bg1"/>
                  </a:solidFill>
                  <a:latin typeface="Myriad Pro" panose="020B0503030403020204" pitchFamily="34" charset="0"/>
                </a:rPr>
                <a:t> </a:t>
              </a:r>
            </a:p>
          </p:txBody>
        </p:sp>
      </p:grpSp>
      <p:sp>
        <p:nvSpPr>
          <p:cNvPr id="22" name="TextBox 21"/>
          <p:cNvSpPr txBox="1"/>
          <p:nvPr/>
        </p:nvSpPr>
        <p:spPr>
          <a:xfrm>
            <a:off x="667512"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How projects are selected</a:t>
            </a:r>
            <a:endParaRPr lang="uk-UA" sz="3200" dirty="0">
              <a:latin typeface="Myriad Pro" panose="020B0503030403020204" pitchFamily="34" charset="0"/>
            </a:endParaRPr>
          </a:p>
        </p:txBody>
      </p:sp>
    </p:spTree>
    <p:extLst>
      <p:ext uri="{BB962C8B-B14F-4D97-AF65-F5344CB8AC3E}">
        <p14:creationId xmlns:p14="http://schemas.microsoft.com/office/powerpoint/2010/main" val="108809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3235842"/>
            <a:ext cx="9363456" cy="1754326"/>
          </a:xfrm>
          <a:prstGeom prst="rect">
            <a:avLst/>
          </a:prstGeom>
          <a:noFill/>
        </p:spPr>
        <p:txBody>
          <a:bodyPr wrap="square" rtlCol="0">
            <a:spAutoFit/>
          </a:bodyPr>
          <a:lstStyle/>
          <a:p>
            <a:pPr algn="ctr"/>
            <a:r>
              <a:rPr lang="en-US" sz="5400" b="1" dirty="0">
                <a:solidFill>
                  <a:srgbClr val="0086CF"/>
                </a:solidFill>
                <a:latin typeface="Myriad Pro" panose="020B0503030403020204" pitchFamily="34" charset="0"/>
              </a:rPr>
              <a:t>More </a:t>
            </a:r>
            <a:r>
              <a:rPr lang="en-US" sz="5400" b="1" dirty="0" smtClean="0">
                <a:solidFill>
                  <a:srgbClr val="0086CF"/>
                </a:solidFill>
                <a:latin typeface="Myriad Pro" panose="020B0503030403020204" pitchFamily="34" charset="0"/>
              </a:rPr>
              <a:t>about </a:t>
            </a:r>
            <a:r>
              <a:rPr lang="en-US" sz="5400" b="1" dirty="0">
                <a:solidFill>
                  <a:srgbClr val="0086CF"/>
                </a:solidFill>
                <a:latin typeface="Myriad Pro" panose="020B0503030403020204" pitchFamily="34" charset="0"/>
              </a:rPr>
              <a:t>the projects and initiatives of the </a:t>
            </a:r>
            <a:r>
              <a:rPr lang="en-US" sz="5400" b="1" dirty="0" smtClean="0">
                <a:solidFill>
                  <a:srgbClr val="0086CF"/>
                </a:solidFill>
                <a:latin typeface="Myriad Pro" panose="020B0503030403020204" pitchFamily="34" charset="0"/>
              </a:rPr>
              <a:t>Foundation</a:t>
            </a:r>
            <a:endParaRPr lang="uk-UA" sz="3600" dirty="0">
              <a:solidFill>
                <a:srgbClr val="0086CF"/>
              </a:solidFill>
              <a:latin typeface="Myriad Pro" panose="020B0503030403020204" pitchFamily="34" charset="0"/>
            </a:endParaRPr>
          </a:p>
        </p:txBody>
      </p:sp>
      <p:pic>
        <p:nvPicPr>
          <p:cNvPr id="24" name="Рисунок 23"/>
          <p:cNvPicPr>
            <a:picLocks noChangeAspect="1"/>
          </p:cNvPicPr>
          <p:nvPr/>
        </p:nvPicPr>
        <p:blipFill rotWithShape="1">
          <a:blip r:embed="rId2">
            <a:extLst>
              <a:ext uri="{28A0092B-C50C-407E-A947-70E740481C1C}">
                <a14:useLocalDpi xmlns:a14="http://schemas.microsoft.com/office/drawing/2010/main" val="0"/>
              </a:ext>
            </a:extLst>
          </a:blip>
          <a:srcRect r="73388" b="34906"/>
          <a:stretch/>
        </p:blipFill>
        <p:spPr>
          <a:xfrm>
            <a:off x="4506146" y="1790595"/>
            <a:ext cx="1703508" cy="1369833"/>
          </a:xfrm>
          <a:prstGeom prst="rect">
            <a:avLst/>
          </a:prstGeom>
        </p:spPr>
      </p:pic>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12</a:t>
            </a:fld>
            <a:endParaRPr lang="uk-UA" dirty="0">
              <a:solidFill>
                <a:schemeClr val="bg1">
                  <a:lumMod val="65000"/>
                </a:schemeClr>
              </a:solidFill>
            </a:endParaRPr>
          </a:p>
        </p:txBody>
      </p:sp>
    </p:spTree>
    <p:extLst>
      <p:ext uri="{BB962C8B-B14F-4D97-AF65-F5344CB8AC3E}">
        <p14:creationId xmlns:p14="http://schemas.microsoft.com/office/powerpoint/2010/main" val="304665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1077218"/>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Project Management Office of the National Reforms Council</a:t>
            </a:r>
            <a:endParaRPr lang="uk-UA" sz="3200" dirty="0">
              <a:solidFill>
                <a:srgbClr val="0086CF"/>
              </a:solidFill>
              <a:latin typeface="Myriad Pro" panose="020B0503030403020204" pitchFamily="34" charset="0"/>
            </a:endParaRPr>
          </a:p>
        </p:txBody>
      </p:sp>
      <p:sp>
        <p:nvSpPr>
          <p:cNvPr id="7" name="TextBox 6"/>
          <p:cNvSpPr txBox="1"/>
          <p:nvPr/>
        </p:nvSpPr>
        <p:spPr>
          <a:xfrm>
            <a:off x="3516198" y="1523121"/>
            <a:ext cx="6334812" cy="4431983"/>
          </a:xfrm>
          <a:prstGeom prst="rect">
            <a:avLst/>
          </a:prstGeom>
          <a:noFill/>
        </p:spPr>
        <p:txBody>
          <a:bodyPr wrap="square" lIns="0" tIns="0" rIns="0" bIns="0" rtlCol="0">
            <a:spAutoFit/>
          </a:bodyPr>
          <a:lstStyle/>
          <a:p>
            <a:endParaRPr lang="uk-UA" dirty="0">
              <a:latin typeface="Myriad Pro" panose="020B0503030403020204" pitchFamily="34" charset="0"/>
            </a:endParaRPr>
          </a:p>
          <a:p>
            <a:pPr marL="285750" indent="-285750">
              <a:buFont typeface="Arial" panose="020B0604020202020204" pitchFamily="34" charset="0"/>
              <a:buChar char="•"/>
            </a:pPr>
            <a:r>
              <a:rPr lang="en-US" b="1" dirty="0">
                <a:latin typeface="Myriad Pro" panose="020B0503030403020204" pitchFamily="34" charset="0"/>
              </a:rPr>
              <a:t>Professionals</a:t>
            </a:r>
            <a:r>
              <a:rPr lang="en-US" dirty="0">
                <a:latin typeface="Myriad Pro" panose="020B0503030403020204" pitchFamily="34" charset="0"/>
              </a:rPr>
              <a:t> with strong skills in project management, </a:t>
            </a:r>
            <a:r>
              <a:rPr lang="en-US" dirty="0" smtClean="0">
                <a:latin typeface="Myriad Pro" panose="020B0503030403020204" pitchFamily="34" charset="0"/>
              </a:rPr>
              <a:t>analytics.</a:t>
            </a:r>
          </a:p>
          <a:p>
            <a:pPr marL="285750" indent="-285750">
              <a:buFont typeface="Arial" panose="020B0604020202020204" pitchFamily="34" charset="0"/>
              <a:buChar char="•"/>
            </a:pPr>
            <a:endParaRPr lang="uk-UA" dirty="0">
              <a:latin typeface="Myriad Pro" panose="020B0503030403020204" pitchFamily="34" charset="0"/>
            </a:endParaRPr>
          </a:p>
          <a:p>
            <a:pPr marL="285750" indent="-285750">
              <a:buFont typeface="Arial" panose="020B0604020202020204" pitchFamily="34" charset="0"/>
              <a:buChar char="•"/>
            </a:pPr>
            <a:r>
              <a:rPr lang="en-US" dirty="0" smtClean="0">
                <a:latin typeface="Myriad Pro" panose="020B0503030403020204" pitchFamily="34" charset="0"/>
              </a:rPr>
              <a:t>Project Management Office </a:t>
            </a:r>
            <a:r>
              <a:rPr lang="en-US" b="1" dirty="0" smtClean="0">
                <a:latin typeface="Myriad Pro" panose="020B0503030403020204" pitchFamily="34" charset="0"/>
              </a:rPr>
              <a:t>performs advisory </a:t>
            </a:r>
            <a:r>
              <a:rPr lang="en-US" b="1" dirty="0">
                <a:latin typeface="Myriad Pro" panose="020B0503030403020204" pitchFamily="34" charset="0"/>
              </a:rPr>
              <a:t>functions to </a:t>
            </a:r>
            <a:r>
              <a:rPr lang="en-US" b="1" dirty="0" smtClean="0">
                <a:latin typeface="Myriad Pro" panose="020B0503030403020204" pitchFamily="34" charset="0"/>
              </a:rPr>
              <a:t>ensure common standards </a:t>
            </a:r>
            <a:r>
              <a:rPr lang="en-US" b="1" dirty="0">
                <a:latin typeface="Myriad Pro" panose="020B0503030403020204" pitchFamily="34" charset="0"/>
              </a:rPr>
              <a:t>in the development and planning of reforms</a:t>
            </a:r>
            <a:r>
              <a:rPr lang="en-US" dirty="0">
                <a:latin typeface="Myriad Pro" panose="020B0503030403020204" pitchFamily="34" charset="0"/>
              </a:rPr>
              <a:t> and reporting on </a:t>
            </a:r>
            <a:r>
              <a:rPr lang="en-US" dirty="0" smtClean="0">
                <a:latin typeface="Myriad Pro" panose="020B0503030403020204" pitchFamily="34" charset="0"/>
              </a:rPr>
              <a:t>their implementation </a:t>
            </a:r>
            <a:endParaRPr lang="uk-UA" dirty="0">
              <a:latin typeface="Myriad Pro" panose="020B0503030403020204" pitchFamily="34" charset="0"/>
            </a:endParaRPr>
          </a:p>
          <a:p>
            <a:pPr marL="285750" indent="-285750">
              <a:buFont typeface="Arial" panose="020B0604020202020204" pitchFamily="34" charset="0"/>
              <a:buChar char="•"/>
            </a:pPr>
            <a:endParaRPr lang="uk-UA" dirty="0">
              <a:latin typeface="Myriad Pro" panose="020B0503030403020204" pitchFamily="34" charset="0"/>
            </a:endParaRPr>
          </a:p>
          <a:p>
            <a:pPr marL="285750" indent="-285750">
              <a:buFont typeface="Arial" panose="020B0604020202020204" pitchFamily="34" charset="0"/>
              <a:buChar char="•"/>
            </a:pPr>
            <a:r>
              <a:rPr lang="en-US" dirty="0" smtClean="0">
                <a:latin typeface="Myriad Pro" panose="020B0503030403020204" pitchFamily="34" charset="0"/>
              </a:rPr>
              <a:t>Project Management Office </a:t>
            </a:r>
            <a:r>
              <a:rPr lang="en-US" b="1" dirty="0">
                <a:latin typeface="Myriad Pro" panose="020B0503030403020204" pitchFamily="34" charset="0"/>
              </a:rPr>
              <a:t>is responsible for coordinating the development and implementation of </a:t>
            </a:r>
            <a:r>
              <a:rPr lang="en-US" b="1" dirty="0" smtClean="0">
                <a:latin typeface="Myriad Pro" panose="020B0503030403020204" pitchFamily="34" charset="0"/>
              </a:rPr>
              <a:t>reforms, </a:t>
            </a:r>
            <a:r>
              <a:rPr lang="en-US" b="1" dirty="0">
                <a:latin typeface="Myriad Pro" panose="020B0503030403020204" pitchFamily="34" charset="0"/>
              </a:rPr>
              <a:t>monitoring their </a:t>
            </a:r>
            <a:r>
              <a:rPr lang="en-US" b="1" dirty="0" smtClean="0">
                <a:latin typeface="Myriad Pro" panose="020B0503030403020204" pitchFamily="34" charset="0"/>
              </a:rPr>
              <a:t>implementation </a:t>
            </a:r>
            <a:r>
              <a:rPr lang="en-US" b="1" dirty="0">
                <a:latin typeface="Myriad Pro" panose="020B0503030403020204" pitchFamily="34" charset="0"/>
              </a:rPr>
              <a:t>and providing communication </a:t>
            </a:r>
            <a:r>
              <a:rPr lang="en-US" dirty="0">
                <a:latin typeface="Myriad Pro" panose="020B0503030403020204" pitchFamily="34" charset="0"/>
              </a:rPr>
              <a:t>between m</a:t>
            </a:r>
            <a:r>
              <a:rPr lang="en-US" dirty="0" smtClean="0">
                <a:latin typeface="Myriad Pro" panose="020B0503030403020204" pitchFamily="34" charset="0"/>
              </a:rPr>
              <a:t>inistries </a:t>
            </a:r>
            <a:r>
              <a:rPr lang="en-US" dirty="0">
                <a:latin typeface="Myriad Pro" panose="020B0503030403020204" pitchFamily="34" charset="0"/>
              </a:rPr>
              <a:t>and Parliament, and between the Government and </a:t>
            </a:r>
            <a:r>
              <a:rPr lang="en-US" dirty="0" smtClean="0">
                <a:latin typeface="Myriad Pro" panose="020B0503030403020204" pitchFamily="34" charset="0"/>
              </a:rPr>
              <a:t> </a:t>
            </a:r>
            <a:r>
              <a:rPr lang="en-US" dirty="0">
                <a:latin typeface="Myriad Pro" panose="020B0503030403020204" pitchFamily="34" charset="0"/>
              </a:rPr>
              <a:t>public sector.</a:t>
            </a:r>
          </a:p>
          <a:p>
            <a:pPr marL="285750" indent="-285750">
              <a:buFont typeface="Arial" panose="020B0604020202020204" pitchFamily="34" charset="0"/>
              <a:buChar char="•"/>
            </a:pPr>
            <a:endParaRPr lang="en-US" dirty="0">
              <a:latin typeface="Myriad Pro" panose="020B0503030403020204" pitchFamily="34" charset="0"/>
            </a:endParaRPr>
          </a:p>
          <a:p>
            <a:pPr marL="285750" indent="-285750">
              <a:buFont typeface="Arial" panose="020B0604020202020204" pitchFamily="34" charset="0"/>
              <a:buChar char="•"/>
            </a:pPr>
            <a:r>
              <a:rPr lang="en-US" dirty="0" smtClean="0">
                <a:latin typeface="Myriad Pro" panose="020B0503030403020204" pitchFamily="34" charset="0"/>
              </a:rPr>
              <a:t>In its work Project Management Office </a:t>
            </a:r>
            <a:r>
              <a:rPr lang="en-US" b="1" dirty="0" smtClean="0">
                <a:latin typeface="Myriad Pro" panose="020B0503030403020204" pitchFamily="34" charset="0"/>
              </a:rPr>
              <a:t>uses </a:t>
            </a:r>
            <a:r>
              <a:rPr lang="en-US" b="1" dirty="0">
                <a:latin typeface="Myriad Pro" panose="020B0503030403020204" pitchFamily="34" charset="0"/>
              </a:rPr>
              <a:t>EBRD procedures and </a:t>
            </a:r>
            <a:r>
              <a:rPr lang="en-US" b="1" dirty="0" smtClean="0">
                <a:latin typeface="Myriad Pro" panose="020B0503030403020204" pitchFamily="34" charset="0"/>
              </a:rPr>
              <a:t>standards</a:t>
            </a:r>
            <a:r>
              <a:rPr lang="ru-RU" dirty="0" smtClean="0">
                <a:latin typeface="Myriad Pro" panose="020B0503030403020204" pitchFamily="34" charset="0"/>
              </a:rPr>
              <a:t> </a:t>
            </a:r>
            <a:r>
              <a:rPr lang="en-US" dirty="0" smtClean="0">
                <a:latin typeface="Myriad Pro" panose="020B0503030403020204" pitchFamily="34" charset="0"/>
              </a:rPr>
              <a:t>determined by the agreement-memorandum</a:t>
            </a:r>
            <a:r>
              <a:rPr lang="en-US" dirty="0">
                <a:latin typeface="Myriad Pro" panose="020B0503030403020204" pitchFamily="34" charset="0"/>
              </a:rPr>
              <a:t>.</a:t>
            </a:r>
            <a:endParaRPr lang="uk-UA" dirty="0">
              <a:latin typeface="Myriad Pro" panose="020B0503030403020204"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76190" y="1723068"/>
            <a:ext cx="1663796" cy="2022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72280" y="6655324"/>
            <a:ext cx="943529" cy="369332"/>
          </a:xfrm>
          <a:prstGeom prst="rect">
            <a:avLst/>
          </a:prstGeom>
          <a:noFill/>
        </p:spPr>
        <p:txBody>
          <a:bodyPr wrap="square" rtlCol="0">
            <a:spAutoFit/>
          </a:bodyPr>
          <a:lstStyle/>
          <a:p>
            <a:pPr algn="r"/>
            <a:fld id="{2494DEB7-2861-4E98-B34E-65344862C84B}" type="slidenum">
              <a:rPr lang="uk-UA" smtClean="0">
                <a:solidFill>
                  <a:schemeClr val="bg1">
                    <a:lumMod val="65000"/>
                  </a:schemeClr>
                </a:solidFill>
              </a:rPr>
              <a:t>13</a:t>
            </a:fld>
            <a:endParaRPr lang="uk-UA" dirty="0">
              <a:solidFill>
                <a:schemeClr val="bg1">
                  <a:lumMod val="65000"/>
                </a:schemeClr>
              </a:solidFill>
            </a:endParaRPr>
          </a:p>
        </p:txBody>
      </p:sp>
    </p:spTree>
    <p:extLst>
      <p:ext uri="{BB962C8B-B14F-4D97-AF65-F5344CB8AC3E}">
        <p14:creationId xmlns:p14="http://schemas.microsoft.com/office/powerpoint/2010/main" val="201672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Reforms</a:t>
            </a:r>
            <a:r>
              <a:rPr lang="uk-UA" sz="3200" b="1" dirty="0" smtClean="0">
                <a:solidFill>
                  <a:srgbClr val="0086CF"/>
                </a:solidFill>
                <a:latin typeface="Myriad Pro" panose="020B0503030403020204" pitchFamily="34" charset="0"/>
              </a:rPr>
              <a:t> </a:t>
            </a:r>
            <a:r>
              <a:rPr lang="en-US" sz="3200" b="1" dirty="0" smtClean="0">
                <a:solidFill>
                  <a:srgbClr val="0086CF"/>
                </a:solidFill>
                <a:latin typeface="Myriad Pro" panose="020B0503030403020204" pitchFamily="34" charset="0"/>
              </a:rPr>
              <a:t>communication</a:t>
            </a:r>
            <a:endParaRPr lang="uk-UA" sz="3200" dirty="0">
              <a:solidFill>
                <a:srgbClr val="0086CF"/>
              </a:solidFill>
              <a:latin typeface="Myriad Pro" panose="020B0503030403020204" pitchFamily="34" charset="0"/>
            </a:endParaRPr>
          </a:p>
        </p:txBody>
      </p:sp>
      <p:sp>
        <p:nvSpPr>
          <p:cNvPr id="5" name="TextBox 4"/>
          <p:cNvSpPr txBox="1"/>
          <p:nvPr/>
        </p:nvSpPr>
        <p:spPr>
          <a:xfrm>
            <a:off x="667512" y="1142234"/>
            <a:ext cx="9183498" cy="615553"/>
          </a:xfrm>
          <a:prstGeom prst="rect">
            <a:avLst/>
          </a:prstGeom>
          <a:noFill/>
        </p:spPr>
        <p:txBody>
          <a:bodyPr wrap="square" rtlCol="0">
            <a:spAutoFit/>
          </a:bodyPr>
          <a:lstStyle/>
          <a:p>
            <a:r>
              <a:rPr lang="en-US" sz="1600" b="1" dirty="0" smtClean="0">
                <a:solidFill>
                  <a:srgbClr val="0086CF"/>
                </a:solidFill>
                <a:latin typeface="Myriad Pro" panose="020B0503030403020204" pitchFamily="34" charset="0"/>
              </a:rPr>
              <a:t>The </a:t>
            </a:r>
            <a:r>
              <a:rPr lang="en-US" sz="1600" b="1" dirty="0">
                <a:solidFill>
                  <a:srgbClr val="0086CF"/>
                </a:solidFill>
                <a:latin typeface="Myriad Pro" panose="020B0503030403020204" pitchFamily="34" charset="0"/>
              </a:rPr>
              <a:t>goal of the initiative</a:t>
            </a:r>
            <a:r>
              <a:rPr lang="en-US" dirty="0"/>
              <a:t> </a:t>
            </a:r>
            <a:r>
              <a:rPr lang="en-US" sz="1600" dirty="0">
                <a:latin typeface="Myriad Pro" panose="020B0503030403020204" pitchFamily="34" charset="0"/>
              </a:rPr>
              <a:t>is provide the information support, interpret the reforming process in Ukraine, organize a permanent communication on key reforms in Ukraine implementation.</a:t>
            </a:r>
            <a:endParaRPr lang="uk-UA" sz="1600" dirty="0">
              <a:latin typeface="Myriad Pro" panose="020B0503030403020204" pitchFamily="34" charset="0"/>
            </a:endParaRPr>
          </a:p>
        </p:txBody>
      </p:sp>
      <p:grpSp>
        <p:nvGrpSpPr>
          <p:cNvPr id="10" name="Группа 9"/>
          <p:cNvGrpSpPr/>
          <p:nvPr/>
        </p:nvGrpSpPr>
        <p:grpSpPr>
          <a:xfrm>
            <a:off x="5970662" y="3719667"/>
            <a:ext cx="3204303" cy="2399166"/>
            <a:chOff x="3851920" y="548680"/>
            <a:chExt cx="5040560" cy="3774030"/>
          </a:xfrm>
        </p:grpSpPr>
        <p:pic>
          <p:nvPicPr>
            <p:cNvPr id="11" name="Рисунок 10"/>
            <p:cNvPicPr>
              <a:picLocks noChangeAspect="1"/>
            </p:cNvPicPr>
            <p:nvPr/>
          </p:nvPicPr>
          <p:blipFill>
            <a:blip r:embed="rId2"/>
            <a:stretch>
              <a:fillRect/>
            </a:stretch>
          </p:blipFill>
          <p:spPr>
            <a:xfrm>
              <a:off x="5920431" y="548680"/>
              <a:ext cx="2972049" cy="37740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1611381"/>
              <a:ext cx="3106833" cy="20242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pic>
        <p:nvPicPr>
          <p:cNvPr id="13" name="Picture 2" descr="https://scontent-waw1-1.xx.fbcdn.net/hphotos-xat1/v/t1.0-9/12239726_1075313289179821_7146716791199459948_n.jpg?oh=87b85130b008843d4be611c65d0256df&amp;oe=56F7A70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411" y="3685453"/>
            <a:ext cx="3838083" cy="24006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 name="Рисунок 2"/>
          <p:cNvPicPr>
            <a:picLocks noChangeAspect="1"/>
          </p:cNvPicPr>
          <p:nvPr/>
        </p:nvPicPr>
        <p:blipFill rotWithShape="1">
          <a:blip r:embed="rId5"/>
          <a:srcRect l="16864" t="6497" r="17481" b="29752"/>
          <a:stretch/>
        </p:blipFill>
        <p:spPr>
          <a:xfrm>
            <a:off x="1193918" y="1712529"/>
            <a:ext cx="3751070" cy="19729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Рисунок 3"/>
          <p:cNvPicPr>
            <a:picLocks noChangeAspect="1"/>
          </p:cNvPicPr>
          <p:nvPr/>
        </p:nvPicPr>
        <p:blipFill rotWithShape="1">
          <a:blip r:embed="rId6"/>
          <a:srcRect l="19653" t="5912" r="37383" b="54526"/>
          <a:stretch/>
        </p:blipFill>
        <p:spPr>
          <a:xfrm>
            <a:off x="5537509" y="1703102"/>
            <a:ext cx="3999906" cy="1995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5" name="Прямоугольник 14"/>
          <p:cNvSpPr/>
          <p:nvPr/>
        </p:nvSpPr>
        <p:spPr>
          <a:xfrm>
            <a:off x="1616169" y="3558503"/>
            <a:ext cx="3281539" cy="307777"/>
          </a:xfrm>
          <a:prstGeom prst="rect">
            <a:avLst/>
          </a:prstGeom>
        </p:spPr>
        <p:txBody>
          <a:bodyPr wrap="none">
            <a:spAutoFit/>
          </a:bodyPr>
          <a:lstStyle/>
          <a:p>
            <a:r>
              <a:rPr lang="en-US" sz="1400" b="1" dirty="0" smtClean="0">
                <a:solidFill>
                  <a:srgbClr val="0086CF"/>
                </a:solidFill>
                <a:latin typeface="Myriad Pro" panose="020B0503030403020204" pitchFamily="34" charset="0"/>
              </a:rPr>
              <a:t>Web-site of the National Reforms Council</a:t>
            </a:r>
            <a:endParaRPr lang="uk-UA" sz="1400" dirty="0">
              <a:latin typeface="Myriad Pro" panose="020B0503030403020204" pitchFamily="34" charset="0"/>
            </a:endParaRPr>
          </a:p>
        </p:txBody>
      </p:sp>
      <p:sp>
        <p:nvSpPr>
          <p:cNvPr id="17" name="Прямоугольник 16"/>
          <p:cNvSpPr/>
          <p:nvPr/>
        </p:nvSpPr>
        <p:spPr>
          <a:xfrm>
            <a:off x="6819242" y="3558503"/>
            <a:ext cx="1157689" cy="307777"/>
          </a:xfrm>
          <a:prstGeom prst="rect">
            <a:avLst/>
          </a:prstGeom>
        </p:spPr>
        <p:txBody>
          <a:bodyPr wrap="none">
            <a:spAutoFit/>
          </a:bodyPr>
          <a:lstStyle/>
          <a:p>
            <a:r>
              <a:rPr lang="en-US" sz="1400" b="1" dirty="0" smtClean="0">
                <a:solidFill>
                  <a:srgbClr val="0086CF"/>
                </a:solidFill>
                <a:latin typeface="Myriad Pro" panose="020B0503030403020204" pitchFamily="34" charset="0"/>
              </a:rPr>
              <a:t>Social media</a:t>
            </a:r>
            <a:endParaRPr lang="uk-UA" sz="1400" dirty="0">
              <a:latin typeface="Myriad Pro" panose="020B0503030403020204" pitchFamily="34" charset="0"/>
            </a:endParaRPr>
          </a:p>
        </p:txBody>
      </p:sp>
      <p:sp>
        <p:nvSpPr>
          <p:cNvPr id="19" name="Прямоугольник 18"/>
          <p:cNvSpPr/>
          <p:nvPr/>
        </p:nvSpPr>
        <p:spPr>
          <a:xfrm>
            <a:off x="1902304" y="5964944"/>
            <a:ext cx="2190280" cy="307777"/>
          </a:xfrm>
          <a:prstGeom prst="rect">
            <a:avLst/>
          </a:prstGeom>
        </p:spPr>
        <p:txBody>
          <a:bodyPr wrap="none">
            <a:spAutoFit/>
          </a:bodyPr>
          <a:lstStyle/>
          <a:p>
            <a:r>
              <a:rPr lang="en-US" sz="1400" b="1" dirty="0" smtClean="0">
                <a:solidFill>
                  <a:srgbClr val="0086CF"/>
                </a:solidFill>
                <a:latin typeface="Myriad Pro" panose="020B0503030403020204" pitchFamily="34" charset="0"/>
              </a:rPr>
              <a:t>Press-clubs Off the Record</a:t>
            </a:r>
            <a:endParaRPr lang="en-US" sz="1400" dirty="0">
              <a:latin typeface="Myriad Pro" panose="020B0503030403020204" pitchFamily="34" charset="0"/>
            </a:endParaRPr>
          </a:p>
        </p:txBody>
      </p:sp>
      <p:sp>
        <p:nvSpPr>
          <p:cNvPr id="20" name="Прямоугольник 19"/>
          <p:cNvSpPr/>
          <p:nvPr/>
        </p:nvSpPr>
        <p:spPr>
          <a:xfrm>
            <a:off x="6670163" y="5964943"/>
            <a:ext cx="1720023" cy="307777"/>
          </a:xfrm>
          <a:prstGeom prst="rect">
            <a:avLst/>
          </a:prstGeom>
        </p:spPr>
        <p:txBody>
          <a:bodyPr wrap="none">
            <a:spAutoFit/>
          </a:bodyPr>
          <a:lstStyle/>
          <a:p>
            <a:r>
              <a:rPr lang="en-US" sz="1400" b="1" dirty="0" smtClean="0">
                <a:solidFill>
                  <a:srgbClr val="0086CF"/>
                </a:solidFill>
                <a:latin typeface="Myriad Pro" panose="020B0503030403020204" pitchFamily="34" charset="0"/>
              </a:rPr>
              <a:t>Reports and Digests</a:t>
            </a:r>
            <a:endParaRPr lang="uk-UA" sz="1400" dirty="0">
              <a:latin typeface="Myriad Pro" panose="020B0503030403020204" pitchFamily="34" charset="0"/>
            </a:endParaRPr>
          </a:p>
        </p:txBody>
      </p:sp>
      <p:sp>
        <p:nvSpPr>
          <p:cNvPr id="14" name="TextBox 13"/>
          <p:cNvSpPr txBox="1"/>
          <p:nvPr/>
        </p:nvSpPr>
        <p:spPr>
          <a:xfrm>
            <a:off x="9172280" y="6655324"/>
            <a:ext cx="943529" cy="369332"/>
          </a:xfrm>
          <a:prstGeom prst="rect">
            <a:avLst/>
          </a:prstGeom>
          <a:noFill/>
        </p:spPr>
        <p:txBody>
          <a:bodyPr wrap="square" rtlCol="0">
            <a:spAutoFit/>
          </a:bodyPr>
          <a:lstStyle/>
          <a:p>
            <a:pPr algn="r"/>
            <a:fld id="{B38D9BD9-F7DA-4188-B235-58F88D949916}" type="slidenum">
              <a:rPr lang="uk-UA" smtClean="0">
                <a:solidFill>
                  <a:schemeClr val="bg1">
                    <a:lumMod val="65000"/>
                  </a:schemeClr>
                </a:solidFill>
              </a:rPr>
              <a:t>14</a:t>
            </a:fld>
            <a:endParaRPr lang="uk-UA" dirty="0">
              <a:solidFill>
                <a:schemeClr val="bg1">
                  <a:lumMod val="65000"/>
                </a:schemeClr>
              </a:solidFill>
            </a:endParaRPr>
          </a:p>
        </p:txBody>
      </p:sp>
    </p:spTree>
    <p:extLst>
      <p:ext uri="{BB962C8B-B14F-4D97-AF65-F5344CB8AC3E}">
        <p14:creationId xmlns:p14="http://schemas.microsoft.com/office/powerpoint/2010/main" val="336945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DIGITAL UKRAINE</a:t>
            </a:r>
            <a:endParaRPr lang="uk-UA" sz="3200" dirty="0">
              <a:latin typeface="Myriad Pro" panose="020B0503030403020204" pitchFamily="34" charset="0"/>
            </a:endParaRPr>
          </a:p>
        </p:txBody>
      </p:sp>
      <p:pic>
        <p:nvPicPr>
          <p:cNvPr id="2050" name="Picture 2" descr="http://ukrnews.today/wp-content/plugins/wp-o-matic/cache/dd4ad352bb_1442598162-5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496" y="676275"/>
            <a:ext cx="5680471" cy="38297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0496" y="4784795"/>
            <a:ext cx="5500514" cy="1754326"/>
          </a:xfrm>
          <a:prstGeom prst="rect">
            <a:avLst/>
          </a:prstGeom>
          <a:noFill/>
        </p:spPr>
        <p:txBody>
          <a:bodyPr wrap="square" lIns="0" tIns="0" rIns="0" bIns="0" rtlCol="0">
            <a:spAutoFit/>
          </a:bodyPr>
          <a:lstStyle/>
          <a:p>
            <a:r>
              <a:rPr lang="en-US" sz="1600" b="1" dirty="0" smtClean="0">
                <a:solidFill>
                  <a:srgbClr val="0086CF"/>
                </a:solidFill>
                <a:latin typeface="Myriad Pro" panose="020B0503030403020204" pitchFamily="34" charset="0"/>
              </a:rPr>
              <a:t>DIGITAL </a:t>
            </a:r>
            <a:r>
              <a:rPr lang="en-US" sz="1600" b="1" dirty="0">
                <a:solidFill>
                  <a:srgbClr val="0086CF"/>
                </a:solidFill>
                <a:latin typeface="Myriad Pro" panose="020B0503030403020204" pitchFamily="34" charset="0"/>
              </a:rPr>
              <a:t>UKRAINE – AS THE BASIS FOR E-GOVERNANCE </a:t>
            </a:r>
            <a:r>
              <a:rPr lang="en-US" sz="1600" b="1" dirty="0" smtClean="0">
                <a:solidFill>
                  <a:srgbClr val="0086CF"/>
                </a:solidFill>
                <a:latin typeface="Myriad Pro" panose="020B0503030403020204" pitchFamily="34" charset="0"/>
              </a:rPr>
              <a:t>DEVELOPMENT</a:t>
            </a:r>
          </a:p>
          <a:p>
            <a:endParaRPr lang="en-US" sz="1600" b="1" dirty="0">
              <a:solidFill>
                <a:srgbClr val="0086CF"/>
              </a:solidFill>
              <a:latin typeface="Myriad Pro" panose="020B0503030403020204" pitchFamily="34" charset="0"/>
            </a:endParaRPr>
          </a:p>
          <a:p>
            <a:r>
              <a:rPr lang="en-US" sz="1600" b="1" dirty="0">
                <a:solidFill>
                  <a:srgbClr val="0086CF"/>
                </a:solidFill>
                <a:latin typeface="Myriad Pro" panose="020B0503030403020204" pitchFamily="34" charset="0"/>
              </a:rPr>
              <a:t>The goal of the initiative</a:t>
            </a:r>
            <a:r>
              <a:rPr lang="en-US" dirty="0"/>
              <a:t> </a:t>
            </a:r>
            <a:r>
              <a:rPr lang="en-US" sz="1600" dirty="0">
                <a:latin typeface="Myriad Pro" panose="020B0503030403020204" pitchFamily="34" charset="0"/>
              </a:rPr>
              <a:t>is the creation of the legal basis for state-of-the-art IT solutions implementation in public area and digital services provision to citizens and business.</a:t>
            </a:r>
          </a:p>
          <a:p>
            <a:endParaRPr lang="uk-UA" sz="1600" dirty="0">
              <a:latin typeface="Myriad Pro" panose="020B0503030403020204"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33" y="1204535"/>
            <a:ext cx="3668000" cy="2330516"/>
          </a:xfrm>
          <a:prstGeom prst="rect">
            <a:avLst/>
          </a:prstGeom>
        </p:spPr>
      </p:pic>
      <p:sp>
        <p:nvSpPr>
          <p:cNvPr id="10" name="TextBox 9"/>
          <p:cNvSpPr txBox="1"/>
          <p:nvPr/>
        </p:nvSpPr>
        <p:spPr>
          <a:xfrm>
            <a:off x="9172280" y="6655324"/>
            <a:ext cx="943529" cy="369332"/>
          </a:xfrm>
          <a:prstGeom prst="rect">
            <a:avLst/>
          </a:prstGeom>
          <a:noFill/>
        </p:spPr>
        <p:txBody>
          <a:bodyPr wrap="square" rtlCol="0">
            <a:spAutoFit/>
          </a:bodyPr>
          <a:lstStyle/>
          <a:p>
            <a:pPr algn="r"/>
            <a:fld id="{6680AE30-ECAE-4D8E-9981-E8FA90BB7C4E}" type="slidenum">
              <a:rPr lang="uk-UA" smtClean="0">
                <a:solidFill>
                  <a:schemeClr val="bg1">
                    <a:lumMod val="65000"/>
                  </a:schemeClr>
                </a:solidFill>
              </a:rPr>
              <a:t>15</a:t>
            </a:fld>
            <a:endParaRPr lang="uk-UA" dirty="0">
              <a:solidFill>
                <a:schemeClr val="bg1">
                  <a:lumMod val="65000"/>
                </a:schemeClr>
              </a:solidFill>
            </a:endParaRPr>
          </a:p>
        </p:txBody>
      </p:sp>
    </p:spTree>
    <p:extLst>
      <p:ext uri="{BB962C8B-B14F-4D97-AF65-F5344CB8AC3E}">
        <p14:creationId xmlns:p14="http://schemas.microsoft.com/office/powerpoint/2010/main" val="4137805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16</a:t>
            </a:fld>
            <a:endParaRPr lang="uk-UA" dirty="0">
              <a:solidFill>
                <a:schemeClr val="bg1">
                  <a:lumMod val="65000"/>
                </a:schemeClr>
              </a:solidFill>
            </a:endParaRPr>
          </a:p>
        </p:txBody>
      </p:sp>
      <p:sp>
        <p:nvSpPr>
          <p:cNvPr id="5" name="TextBox 4"/>
          <p:cNvSpPr txBox="1"/>
          <p:nvPr/>
        </p:nvSpPr>
        <p:spPr>
          <a:xfrm>
            <a:off x="4350495" y="1946233"/>
            <a:ext cx="5227138" cy="5355312"/>
          </a:xfrm>
          <a:prstGeom prst="rect">
            <a:avLst/>
          </a:prstGeom>
          <a:noFill/>
        </p:spPr>
        <p:txBody>
          <a:bodyPr wrap="square" lIns="0" tIns="0" rIns="0" bIns="0" rtlCol="0">
            <a:spAutoFit/>
          </a:bodyPr>
          <a:lstStyle/>
          <a:p>
            <a:r>
              <a:rPr lang="en-US" b="1" dirty="0">
                <a:solidFill>
                  <a:srgbClr val="0086CF"/>
                </a:solidFill>
                <a:latin typeface="Myriad Pro" panose="020B0503030403020204" pitchFamily="34" charset="0"/>
              </a:rPr>
              <a:t>Professionals for Reform Support Mechanism</a:t>
            </a:r>
            <a:r>
              <a:rPr lang="uk-UA" b="1" dirty="0">
                <a:solidFill>
                  <a:srgbClr val="0086CF"/>
                </a:solidFill>
                <a:latin typeface="Myriad Pro" panose="020B0503030403020204" pitchFamily="34" charset="0"/>
              </a:rPr>
              <a:t> (</a:t>
            </a:r>
            <a:r>
              <a:rPr lang="en-US" b="1" dirty="0">
                <a:solidFill>
                  <a:srgbClr val="0086CF"/>
                </a:solidFill>
                <a:latin typeface="Myriad Pro" panose="020B0503030403020204" pitchFamily="34" charset="0"/>
              </a:rPr>
              <a:t>PRSM</a:t>
            </a:r>
            <a:r>
              <a:rPr lang="uk-UA" b="1" dirty="0" smtClean="0">
                <a:solidFill>
                  <a:srgbClr val="0086CF"/>
                </a:solidFill>
                <a:latin typeface="Myriad Pro" panose="020B0503030403020204" pitchFamily="34" charset="0"/>
              </a:rPr>
              <a:t>)</a:t>
            </a:r>
          </a:p>
          <a:p>
            <a:endParaRPr lang="uk-UA" b="1" dirty="0">
              <a:solidFill>
                <a:srgbClr val="0086CF"/>
              </a:solidFill>
              <a:latin typeface="Myriad Pro" panose="020B0503030403020204" pitchFamily="34" charset="0"/>
            </a:endParaRPr>
          </a:p>
          <a:p>
            <a:r>
              <a:rPr lang="en-US" b="1" dirty="0">
                <a:solidFill>
                  <a:srgbClr val="0086CF"/>
                </a:solidFill>
                <a:latin typeface="Myriad Pro" panose="020B0503030403020204" pitchFamily="34" charset="0"/>
              </a:rPr>
              <a:t>The Professionals for Reform Support Mechanism </a:t>
            </a:r>
            <a:r>
              <a:rPr lang="en-US" sz="1600" dirty="0">
                <a:latin typeface="Myriad Pro" panose="020B0503030403020204" pitchFamily="34" charset="0"/>
              </a:rPr>
              <a:t>provides human resource support to critical reform initiatives undertaken by national governmental agencies.</a:t>
            </a:r>
          </a:p>
          <a:p>
            <a:endParaRPr lang="ru-RU" sz="1600" dirty="0" smtClean="0">
              <a:latin typeface="Myriad Pro" panose="020B0503030403020204" pitchFamily="34" charset="0"/>
            </a:endParaRPr>
          </a:p>
          <a:p>
            <a:r>
              <a:rPr lang="en-US" sz="1600" b="1" dirty="0" smtClean="0">
                <a:latin typeface="Myriad Pro" panose="020B0503030403020204" pitchFamily="34" charset="0"/>
              </a:rPr>
              <a:t>WHY </a:t>
            </a:r>
            <a:r>
              <a:rPr lang="en-US" sz="1600" b="1" dirty="0">
                <a:latin typeface="Myriad Pro" panose="020B0503030403020204" pitchFamily="34" charset="0"/>
              </a:rPr>
              <a:t>PRSM? PRSM is a platform for a coordinated response that ensures:</a:t>
            </a:r>
          </a:p>
          <a:p>
            <a:pPr marL="285750" indent="-285750">
              <a:buFont typeface="Arial" panose="020B0604020202020204" pitchFamily="34" charset="0"/>
              <a:buChar char="•"/>
            </a:pPr>
            <a:r>
              <a:rPr lang="en-US" sz="1600" b="1" dirty="0">
                <a:latin typeface="Myriad Pro" panose="020B0503030403020204" pitchFamily="34" charset="0"/>
              </a:rPr>
              <a:t>A link to priority reforms and reform oversight</a:t>
            </a:r>
            <a:r>
              <a:rPr lang="en-US" sz="1600" dirty="0">
                <a:latin typeface="Myriad Pro" panose="020B0503030403020204" pitchFamily="34" charset="0"/>
              </a:rPr>
              <a:t> – PRSM is under the umbrella of the National Reform Council and responds to priority reform </a:t>
            </a:r>
            <a:r>
              <a:rPr lang="en-US" sz="1600" dirty="0" smtClean="0">
                <a:latin typeface="Myriad Pro" panose="020B0503030403020204" pitchFamily="34" charset="0"/>
              </a:rPr>
              <a:t>needs</a:t>
            </a:r>
            <a:r>
              <a:rPr lang="ru-RU" sz="1600" dirty="0" smtClean="0">
                <a:latin typeface="Myriad Pro" panose="020B0503030403020204" pitchFamily="34" charset="0"/>
              </a:rPr>
              <a:t>.</a:t>
            </a:r>
            <a:endParaRPr lang="en-US" sz="1600" dirty="0">
              <a:latin typeface="Myriad Pro" panose="020B0503030403020204" pitchFamily="34" charset="0"/>
            </a:endParaRPr>
          </a:p>
          <a:p>
            <a:pPr marL="285750" indent="-285750">
              <a:buFont typeface="Arial" panose="020B0604020202020204" pitchFamily="34" charset="0"/>
              <a:buChar char="•"/>
            </a:pPr>
            <a:r>
              <a:rPr lang="en-US" sz="1600" b="1" dirty="0">
                <a:latin typeface="Myriad Pro" panose="020B0503030403020204" pitchFamily="34" charset="0"/>
              </a:rPr>
              <a:t>Transparency</a:t>
            </a:r>
            <a:r>
              <a:rPr lang="en-US" sz="1600" dirty="0">
                <a:latin typeface="Myriad Pro" panose="020B0503030403020204" pitchFamily="34" charset="0"/>
              </a:rPr>
              <a:t> – flowing ministerial requests through one window improves donor coordination and avoids overlap of donor funding.</a:t>
            </a:r>
          </a:p>
          <a:p>
            <a:pPr marL="285750" indent="-285750">
              <a:buFont typeface="Arial" panose="020B0604020202020204" pitchFamily="34" charset="0"/>
              <a:buChar char="•"/>
            </a:pPr>
            <a:r>
              <a:rPr lang="en-US" sz="1600" b="1" dirty="0">
                <a:latin typeface="Myriad Pro" panose="020B0503030403020204" pitchFamily="34" charset="0"/>
              </a:rPr>
              <a:t>Consistency:</a:t>
            </a:r>
            <a:r>
              <a:rPr lang="en-US" sz="1600" dirty="0">
                <a:latin typeface="Myriad Pro" panose="020B0503030403020204" pitchFamily="34" charset="0"/>
              </a:rPr>
              <a:t> requests are managed according to one set of </a:t>
            </a:r>
            <a:r>
              <a:rPr lang="en-US" sz="1600" dirty="0" smtClean="0">
                <a:latin typeface="Myriad Pro" panose="020B0503030403020204" pitchFamily="34" charset="0"/>
              </a:rPr>
              <a:t>procedures</a:t>
            </a:r>
            <a:r>
              <a:rPr lang="ru-RU" sz="1600" dirty="0" smtClean="0">
                <a:latin typeface="Myriad Pro" panose="020B0503030403020204" pitchFamily="34" charset="0"/>
              </a:rPr>
              <a:t>.</a:t>
            </a:r>
            <a:endParaRPr lang="en-US" sz="1600" dirty="0">
              <a:latin typeface="Myriad Pro" panose="020B0503030403020204" pitchFamily="34" charset="0"/>
            </a:endParaRPr>
          </a:p>
          <a:p>
            <a:pPr marL="285750" indent="-285750">
              <a:buFont typeface="Arial" panose="020B0604020202020204" pitchFamily="34" charset="0"/>
              <a:buChar char="•"/>
            </a:pPr>
            <a:r>
              <a:rPr lang="en-US" sz="1600" b="1" dirty="0">
                <a:latin typeface="Myriad Pro" panose="020B0503030403020204" pitchFamily="34" charset="0"/>
              </a:rPr>
              <a:t>Legality: </a:t>
            </a:r>
            <a:r>
              <a:rPr lang="en-US" sz="1600" dirty="0">
                <a:latin typeface="Myriad Pro" panose="020B0503030403020204" pitchFamily="34" charset="0"/>
              </a:rPr>
              <a:t>all human resources are contracted according to law and paid via bank transfer.</a:t>
            </a:r>
          </a:p>
          <a:p>
            <a:endParaRPr lang="en-US" b="1" dirty="0" smtClean="0">
              <a:solidFill>
                <a:srgbClr val="0086CF"/>
              </a:solidFill>
              <a:latin typeface="Myriad Pro" panose="020B0503030403020204" pitchFamily="34" charset="0"/>
            </a:endParaRPr>
          </a:p>
          <a:p>
            <a:endParaRPr lang="uk-UA" b="1" dirty="0">
              <a:latin typeface="Myriad Pro" panose="020B0503030403020204" pitchFamily="34" charset="0"/>
            </a:endParaRPr>
          </a:p>
          <a:p>
            <a:endParaRPr lang="uk-UA" dirty="0" smtClean="0"/>
          </a:p>
        </p:txBody>
      </p:sp>
      <p:sp>
        <p:nvSpPr>
          <p:cNvPr id="6" name="TextBox 5"/>
          <p:cNvSpPr txBox="1"/>
          <p:nvPr/>
        </p:nvSpPr>
        <p:spPr>
          <a:xfrm>
            <a:off x="667512"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Professionals for Reform Support Mechanism</a:t>
            </a:r>
            <a:endParaRPr lang="uk-UA" sz="3200" dirty="0">
              <a:latin typeface="Myriad Pro" panose="020B050303040302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48" y="2047014"/>
            <a:ext cx="3666840" cy="2607181"/>
          </a:xfrm>
          <a:prstGeom prst="rect">
            <a:avLst/>
          </a:prstGeom>
        </p:spPr>
      </p:pic>
    </p:spTree>
    <p:extLst>
      <p:ext uri="{BB962C8B-B14F-4D97-AF65-F5344CB8AC3E}">
        <p14:creationId xmlns:p14="http://schemas.microsoft.com/office/powerpoint/2010/main" val="362440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17</a:t>
            </a:fld>
            <a:endParaRPr lang="uk-UA" dirty="0">
              <a:solidFill>
                <a:schemeClr val="bg1">
                  <a:lumMod val="65000"/>
                </a:schemeClr>
              </a:solidFill>
            </a:endParaRPr>
          </a:p>
        </p:txBody>
      </p:sp>
      <p:sp>
        <p:nvSpPr>
          <p:cNvPr id="3" name="TextBox 2"/>
          <p:cNvSpPr txBox="1"/>
          <p:nvPr/>
        </p:nvSpPr>
        <p:spPr>
          <a:xfrm>
            <a:off x="4350495" y="1946233"/>
            <a:ext cx="5055655" cy="3939540"/>
          </a:xfrm>
          <a:prstGeom prst="rect">
            <a:avLst/>
          </a:prstGeom>
          <a:noFill/>
        </p:spPr>
        <p:txBody>
          <a:bodyPr wrap="square" lIns="0" tIns="0" rIns="0" bIns="0" rtlCol="0">
            <a:spAutoFit/>
          </a:bodyPr>
          <a:lstStyle/>
          <a:p>
            <a:r>
              <a:rPr lang="en-US" b="1" dirty="0" smtClean="0">
                <a:solidFill>
                  <a:srgbClr val="0086CF"/>
                </a:solidFill>
                <a:latin typeface="Myriad Pro" panose="020B0503030403020204" pitchFamily="34" charset="0"/>
              </a:rPr>
              <a:t>BRDO</a:t>
            </a:r>
            <a:r>
              <a:rPr lang="ru-RU" b="1" dirty="0">
                <a:solidFill>
                  <a:srgbClr val="0086CF"/>
                </a:solidFill>
                <a:latin typeface="Myriad Pro" panose="020B0503030403020204" pitchFamily="34" charset="0"/>
              </a:rPr>
              <a:t> </a:t>
            </a:r>
            <a:r>
              <a:rPr lang="ru-RU" b="1" dirty="0" smtClean="0">
                <a:solidFill>
                  <a:srgbClr val="0086CF"/>
                </a:solidFill>
                <a:latin typeface="Myriad Pro" panose="020B0503030403020204" pitchFamily="34" charset="0"/>
              </a:rPr>
              <a:t>– </a:t>
            </a:r>
            <a:r>
              <a:rPr lang="en-US" dirty="0" smtClean="0">
                <a:solidFill>
                  <a:srgbClr val="0086CF"/>
                </a:solidFill>
                <a:latin typeface="Myriad Pro" panose="020B0503030403020204" pitchFamily="34" charset="0"/>
              </a:rPr>
              <a:t>The </a:t>
            </a:r>
            <a:r>
              <a:rPr lang="en-US" dirty="0">
                <a:solidFill>
                  <a:srgbClr val="0086CF"/>
                </a:solidFill>
                <a:latin typeface="Myriad Pro" panose="020B0503030403020204" pitchFamily="34" charset="0"/>
              </a:rPr>
              <a:t>Better Regulation Delivery Office </a:t>
            </a:r>
            <a:endParaRPr lang="uk-UA" dirty="0">
              <a:solidFill>
                <a:srgbClr val="0086CF"/>
              </a:solidFill>
              <a:latin typeface="Myriad Pro" panose="020B0503030403020204" pitchFamily="34" charset="0"/>
            </a:endParaRPr>
          </a:p>
          <a:p>
            <a:endParaRPr lang="uk-UA" dirty="0">
              <a:solidFill>
                <a:srgbClr val="0086CF"/>
              </a:solidFill>
              <a:latin typeface="Myriad Pro" panose="020B0503030403020204" pitchFamily="34" charset="0"/>
            </a:endParaRPr>
          </a:p>
          <a:p>
            <a:r>
              <a:rPr lang="en-US" sz="1600" dirty="0">
                <a:latin typeface="Myriad Pro" panose="020B0503030403020204" pitchFamily="34" charset="0"/>
              </a:rPr>
              <a:t>BRDO is a non-governmental independent entity that works in collaboration with business, various agencies, and ministries to tackle issues of regulatory environment in order to eliminate barriers for business and boost economic growth of Ukraine. The BRDO conducts a review of all state regulations in selected industries for effective regulation.  </a:t>
            </a:r>
          </a:p>
          <a:p>
            <a:endParaRPr lang="en-US" dirty="0"/>
          </a:p>
          <a:p>
            <a:r>
              <a:rPr lang="en-US" b="1" dirty="0">
                <a:solidFill>
                  <a:srgbClr val="0086CF"/>
                </a:solidFill>
                <a:latin typeface="Myriad Pro" panose="020B0503030403020204" pitchFamily="34" charset="0"/>
              </a:rPr>
              <a:t>The ultimate goal of the creation and functioning </a:t>
            </a:r>
            <a:r>
              <a:rPr lang="en-US" sz="1600" dirty="0">
                <a:latin typeface="Myriad Pro" panose="020B0503030403020204" pitchFamily="34" charset="0"/>
              </a:rPr>
              <a:t>of the BRDO is to reduce the cost and complexity of doing business, reduce corruption factors and build capacity for better regulation. </a:t>
            </a:r>
            <a:endParaRPr lang="uk-UA" sz="1600" dirty="0">
              <a:latin typeface="Myriad Pro" panose="020B0503030403020204" pitchFamily="34" charset="0"/>
            </a:endParaRPr>
          </a:p>
          <a:p>
            <a:r>
              <a:rPr lang="uk-UA" dirty="0" smtClean="0"/>
              <a:t> </a:t>
            </a:r>
            <a:endParaRPr lang="uk-UA" b="1" dirty="0">
              <a:latin typeface="Myriad Pro" panose="020B0503030403020204" pitchFamily="34" charset="0"/>
            </a:endParaRPr>
          </a:p>
        </p:txBody>
      </p:sp>
      <p:sp>
        <p:nvSpPr>
          <p:cNvPr id="5" name="TextBox 4"/>
          <p:cNvSpPr txBox="1"/>
          <p:nvPr/>
        </p:nvSpPr>
        <p:spPr>
          <a:xfrm>
            <a:off x="667512"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Programs supported by the Foundation</a:t>
            </a:r>
            <a:endParaRPr lang="uk-UA" sz="3200" dirty="0">
              <a:latin typeface="Myriad Pro" panose="020B0503030403020204"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11" y="1413080"/>
            <a:ext cx="3292487" cy="3292487"/>
          </a:xfrm>
          <a:prstGeom prst="rect">
            <a:avLst/>
          </a:prstGeom>
        </p:spPr>
      </p:pic>
    </p:spTree>
    <p:extLst>
      <p:ext uri="{BB962C8B-B14F-4D97-AF65-F5344CB8AC3E}">
        <p14:creationId xmlns:p14="http://schemas.microsoft.com/office/powerpoint/2010/main" val="338381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18</a:t>
            </a:fld>
            <a:endParaRPr lang="uk-UA" dirty="0">
              <a:solidFill>
                <a:schemeClr val="bg1">
                  <a:lumMod val="65000"/>
                </a:schemeClr>
              </a:solidFill>
            </a:endParaRPr>
          </a:p>
        </p:txBody>
      </p:sp>
      <p:sp>
        <p:nvSpPr>
          <p:cNvPr id="3" name="TextBox 2"/>
          <p:cNvSpPr txBox="1"/>
          <p:nvPr/>
        </p:nvSpPr>
        <p:spPr>
          <a:xfrm>
            <a:off x="4350495" y="1946233"/>
            <a:ext cx="5038602" cy="3170099"/>
          </a:xfrm>
          <a:prstGeom prst="rect">
            <a:avLst/>
          </a:prstGeom>
          <a:noFill/>
        </p:spPr>
        <p:txBody>
          <a:bodyPr wrap="square" lIns="0" tIns="0" rIns="0" bIns="0" rtlCol="0">
            <a:spAutoFit/>
          </a:bodyPr>
          <a:lstStyle/>
          <a:p>
            <a:r>
              <a:rPr lang="en-US" b="1" dirty="0" smtClean="0">
                <a:solidFill>
                  <a:srgbClr val="0086CF"/>
                </a:solidFill>
                <a:latin typeface="Myriad Pro" panose="020B0503030403020204" pitchFamily="34" charset="0"/>
              </a:rPr>
              <a:t>EPO</a:t>
            </a:r>
            <a:r>
              <a:rPr lang="uk-UA" b="1" dirty="0" smtClean="0">
                <a:solidFill>
                  <a:srgbClr val="0086CF"/>
                </a:solidFill>
                <a:latin typeface="Myriad Pro" panose="020B0503030403020204" pitchFamily="34" charset="0"/>
              </a:rPr>
              <a:t> </a:t>
            </a:r>
            <a:r>
              <a:rPr lang="uk-UA" b="1" dirty="0">
                <a:solidFill>
                  <a:srgbClr val="0086CF"/>
                </a:solidFill>
                <a:latin typeface="Myriad Pro" panose="020B0503030403020204" pitchFamily="34" charset="0"/>
              </a:rPr>
              <a:t>– </a:t>
            </a:r>
            <a:r>
              <a:rPr lang="en-US" dirty="0" smtClean="0">
                <a:solidFill>
                  <a:srgbClr val="0086CF"/>
                </a:solidFill>
                <a:latin typeface="Myriad Pro" panose="020B0503030403020204" pitchFamily="34" charset="0"/>
              </a:rPr>
              <a:t>The Export promotion office</a:t>
            </a:r>
          </a:p>
          <a:p>
            <a:r>
              <a:rPr lang="en-US" sz="1600" dirty="0">
                <a:latin typeface="Myriad Pro" panose="020B0503030403020204" pitchFamily="34" charset="0"/>
              </a:rPr>
              <a:t>The EPO will assist the Ministry of Economic Development and Trade and Deputy Minister/Trade Representative and will provide services to Ukrainian businesses, both existing and potential exporters in facilitating effective communication between government and business.</a:t>
            </a:r>
          </a:p>
          <a:p>
            <a:endParaRPr lang="uk-UA" b="1" dirty="0">
              <a:latin typeface="Myriad Pro" panose="020B0503030403020204" pitchFamily="34" charset="0"/>
            </a:endParaRPr>
          </a:p>
          <a:p>
            <a:r>
              <a:rPr lang="en-US" b="1" dirty="0" smtClean="0">
                <a:solidFill>
                  <a:srgbClr val="0086CF"/>
                </a:solidFill>
                <a:latin typeface="Myriad Pro" panose="020B0503030403020204" pitchFamily="34" charset="0"/>
              </a:rPr>
              <a:t>The goal of the EPO project </a:t>
            </a:r>
            <a:r>
              <a:rPr lang="en-US" sz="1600" dirty="0">
                <a:latin typeface="Myriad Pro" panose="020B0503030403020204" pitchFamily="34" charset="0"/>
              </a:rPr>
              <a:t>is to increase export, assist Ukrainian companies in accessing new markets, expand presence on existing markets, and promote Ukrainian products and brands.</a:t>
            </a:r>
          </a:p>
          <a:p>
            <a:endParaRPr lang="ru-RU" dirty="0"/>
          </a:p>
        </p:txBody>
      </p:sp>
      <p:sp>
        <p:nvSpPr>
          <p:cNvPr id="5" name="TextBox 4"/>
          <p:cNvSpPr txBox="1"/>
          <p:nvPr/>
        </p:nvSpPr>
        <p:spPr>
          <a:xfrm>
            <a:off x="667512"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Programs supported by the Foundation</a:t>
            </a:r>
            <a:endParaRPr lang="uk-UA" sz="3200" dirty="0">
              <a:latin typeface="Myriad Pro" panose="020B0503030403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69" y="2107737"/>
            <a:ext cx="2762636" cy="2029108"/>
          </a:xfrm>
          <a:prstGeom prst="rect">
            <a:avLst/>
          </a:prstGeom>
        </p:spPr>
      </p:pic>
    </p:spTree>
    <p:extLst>
      <p:ext uri="{BB962C8B-B14F-4D97-AF65-F5344CB8AC3E}">
        <p14:creationId xmlns:p14="http://schemas.microsoft.com/office/powerpoint/2010/main" val="154481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GO</a:t>
            </a:r>
            <a:r>
              <a:rPr lang="uk-UA" sz="3200" b="1" dirty="0" smtClean="0">
                <a:solidFill>
                  <a:srgbClr val="0086CF"/>
                </a:solidFill>
                <a:latin typeface="Myriad Pro" panose="020B0503030403020204" pitchFamily="34" charset="0"/>
              </a:rPr>
              <a:t> </a:t>
            </a:r>
            <a:r>
              <a:rPr lang="en-US" sz="3200" b="1" dirty="0" smtClean="0">
                <a:solidFill>
                  <a:srgbClr val="0086CF"/>
                </a:solidFill>
                <a:latin typeface="Myriad Pro" panose="020B0503030403020204" pitchFamily="34" charset="0"/>
              </a:rPr>
              <a:t>GLOBAL</a:t>
            </a:r>
            <a:endParaRPr lang="uk-UA" sz="3200" dirty="0">
              <a:latin typeface="Myriad Pro" panose="020B0503030403020204" pitchFamily="34" charset="0"/>
            </a:endParaRPr>
          </a:p>
        </p:txBody>
      </p:sp>
      <p:pic>
        <p:nvPicPr>
          <p:cNvPr id="3" name="Рисунок 2"/>
          <p:cNvPicPr>
            <a:picLocks noChangeAspect="1"/>
          </p:cNvPicPr>
          <p:nvPr/>
        </p:nvPicPr>
        <p:blipFill rotWithShape="1">
          <a:blip r:embed="rId2"/>
          <a:srcRect l="16717" t="5688" r="17414" b="15502"/>
          <a:stretch/>
        </p:blipFill>
        <p:spPr>
          <a:xfrm>
            <a:off x="4350496" y="683060"/>
            <a:ext cx="5680471" cy="382295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81" y="1704913"/>
            <a:ext cx="3013512" cy="1000580"/>
          </a:xfrm>
          <a:prstGeom prst="rect">
            <a:avLst/>
          </a:prstGeom>
        </p:spPr>
      </p:pic>
      <p:sp>
        <p:nvSpPr>
          <p:cNvPr id="7" name="TextBox 6"/>
          <p:cNvSpPr txBox="1"/>
          <p:nvPr/>
        </p:nvSpPr>
        <p:spPr>
          <a:xfrm>
            <a:off x="4350496" y="4784795"/>
            <a:ext cx="5500514" cy="1733808"/>
          </a:xfrm>
          <a:prstGeom prst="rect">
            <a:avLst/>
          </a:prstGeom>
          <a:noFill/>
        </p:spPr>
        <p:txBody>
          <a:bodyPr wrap="square" lIns="0" tIns="0" rIns="0" bIns="0" rtlCol="0">
            <a:spAutoFit/>
          </a:bodyPr>
          <a:lstStyle/>
          <a:p>
            <a:pPr>
              <a:spcAft>
                <a:spcPts val="1000"/>
              </a:spcAft>
            </a:pPr>
            <a:r>
              <a:rPr lang="en-US" sz="1600" b="1" dirty="0" smtClean="0">
                <a:solidFill>
                  <a:srgbClr val="0086CF"/>
                </a:solidFill>
                <a:latin typeface="Myriad Pro" panose="020B0503030403020204" pitchFamily="34" charset="0"/>
              </a:rPr>
              <a:t>GO </a:t>
            </a:r>
            <a:r>
              <a:rPr lang="en-US" sz="1600" b="1" dirty="0">
                <a:solidFill>
                  <a:srgbClr val="0086CF"/>
                </a:solidFill>
                <a:latin typeface="Myriad Pro" panose="020B0503030403020204" pitchFamily="34" charset="0"/>
              </a:rPr>
              <a:t>GLOBAL: NATIONAL FOREIGN LANGUAGE LEARNING AND PROMOTION INITIATIVE</a:t>
            </a:r>
            <a:endParaRPr lang="uk-UA" sz="1600" b="1" dirty="0">
              <a:solidFill>
                <a:srgbClr val="0086CF"/>
              </a:solidFill>
              <a:latin typeface="Myriad Pro" panose="020B0503030403020204" pitchFamily="34" charset="0"/>
            </a:endParaRPr>
          </a:p>
          <a:p>
            <a:pPr>
              <a:spcAft>
                <a:spcPts val="1000"/>
              </a:spcAft>
            </a:pPr>
            <a:r>
              <a:rPr lang="en-US" sz="1600" dirty="0" smtClean="0">
                <a:latin typeface="Myriad Pro" panose="020B0503030403020204" pitchFamily="34" charset="0"/>
              </a:rPr>
              <a:t>Foreign </a:t>
            </a:r>
            <a:r>
              <a:rPr lang="en-US" sz="1600" dirty="0">
                <a:latin typeface="Myriad Pro" panose="020B0503030403020204" pitchFamily="34" charset="0"/>
              </a:rPr>
              <a:t>languages ​​learning was defined as a national policy priority in the strategic documents of the EU and Ukraine.</a:t>
            </a:r>
            <a:endParaRPr lang="uk-UA" sz="1600" dirty="0">
              <a:latin typeface="Myriad Pro" panose="020B0503030403020204" pitchFamily="34" charset="0"/>
            </a:endParaRPr>
          </a:p>
          <a:p>
            <a:pPr>
              <a:spcAft>
                <a:spcPts val="1000"/>
              </a:spcAft>
            </a:pPr>
            <a:r>
              <a:rPr lang="en-US" sz="1600" dirty="0" smtClean="0">
                <a:latin typeface="Myriad Pro" panose="020B0503030403020204" pitchFamily="34" charset="0"/>
              </a:rPr>
              <a:t>A </a:t>
            </a:r>
            <a:r>
              <a:rPr lang="en-US" sz="1600" dirty="0">
                <a:latin typeface="Myriad Pro" panose="020B0503030403020204" pitchFamily="34" charset="0"/>
              </a:rPr>
              <a:t>joint initiative of civil activists, government, international and domestic partners.</a:t>
            </a:r>
            <a:endParaRPr lang="uk-UA" sz="1600" dirty="0">
              <a:latin typeface="Myriad Pro" panose="020B0503030403020204" pitchFamily="34" charset="0"/>
            </a:endParaRPr>
          </a:p>
        </p:txBody>
      </p:sp>
      <p:sp>
        <p:nvSpPr>
          <p:cNvPr id="6" name="TextBox 5"/>
          <p:cNvSpPr txBox="1"/>
          <p:nvPr/>
        </p:nvSpPr>
        <p:spPr>
          <a:xfrm>
            <a:off x="9172280" y="6655324"/>
            <a:ext cx="943529" cy="369332"/>
          </a:xfrm>
          <a:prstGeom prst="rect">
            <a:avLst/>
          </a:prstGeom>
          <a:noFill/>
        </p:spPr>
        <p:txBody>
          <a:bodyPr wrap="square" rtlCol="0">
            <a:spAutoFit/>
          </a:bodyPr>
          <a:lstStyle/>
          <a:p>
            <a:pPr algn="r"/>
            <a:fld id="{543C0BBB-CBAD-4E41-B0B6-9A2DB639A792}" type="slidenum">
              <a:rPr lang="uk-UA" smtClean="0">
                <a:solidFill>
                  <a:schemeClr val="bg1">
                    <a:lumMod val="65000"/>
                  </a:schemeClr>
                </a:solidFill>
              </a:rPr>
              <a:t>19</a:t>
            </a:fld>
            <a:endParaRPr lang="uk-UA" dirty="0">
              <a:solidFill>
                <a:schemeClr val="bg1">
                  <a:lumMod val="65000"/>
                </a:schemeClr>
              </a:solidFill>
            </a:endParaRPr>
          </a:p>
        </p:txBody>
      </p:sp>
    </p:spTree>
    <p:extLst>
      <p:ext uri="{BB962C8B-B14F-4D97-AF65-F5344CB8AC3E}">
        <p14:creationId xmlns:p14="http://schemas.microsoft.com/office/powerpoint/2010/main" val="12111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Table of contents</a:t>
            </a:r>
            <a:endParaRPr lang="uk-UA" sz="3200" dirty="0">
              <a:latin typeface="Myriad Pro" panose="020B0503030403020204" pitchFamily="34" charset="0"/>
            </a:endParaRPr>
          </a:p>
        </p:txBody>
      </p:sp>
      <p:sp>
        <p:nvSpPr>
          <p:cNvPr id="3" name="TextBox 2"/>
          <p:cNvSpPr txBox="1"/>
          <p:nvPr/>
        </p:nvSpPr>
        <p:spPr>
          <a:xfrm>
            <a:off x="667512" y="2201724"/>
            <a:ext cx="9363456" cy="2693045"/>
          </a:xfrm>
          <a:prstGeom prst="rect">
            <a:avLst/>
          </a:prstGeom>
          <a:noFill/>
        </p:spPr>
        <p:txBody>
          <a:bodyPr wrap="square" rtlCol="0">
            <a:spAutoFit/>
          </a:bodyPr>
          <a:lstStyle/>
          <a:p>
            <a:pPr defTabSz="455613">
              <a:spcBef>
                <a:spcPts val="600"/>
              </a:spcBef>
              <a:tabLst>
                <a:tab pos="9153525" algn="r"/>
              </a:tabLst>
            </a:pPr>
            <a:r>
              <a:rPr lang="en-US" sz="2400" spc="-20" dirty="0">
                <a:latin typeface="Myriad Pro" panose="020B0503030403020204" pitchFamily="34" charset="0"/>
              </a:rPr>
              <a:t>Foundation for support of reforms in Ukraine</a:t>
            </a:r>
            <a:r>
              <a:rPr lang="uk-UA" sz="2400" spc="-20" dirty="0">
                <a:latin typeface="Myriad Pro" panose="020B0503030403020204" pitchFamily="34" charset="0"/>
              </a:rPr>
              <a:t>.</a:t>
            </a:r>
            <a:r>
              <a:rPr lang="en-US" sz="2400" spc="-20" dirty="0">
                <a:latin typeface="Myriad Pro" panose="020B0503030403020204" pitchFamily="34" charset="0"/>
              </a:rPr>
              <a:t> </a:t>
            </a:r>
            <a:r>
              <a:rPr lang="en-US" sz="2400" spc="-20" dirty="0" smtClean="0">
                <a:latin typeface="Myriad Pro" panose="020B0503030403020204" pitchFamily="34" charset="0"/>
              </a:rPr>
              <a:t>Initiation</a:t>
            </a:r>
            <a:r>
              <a:rPr lang="uk-UA" sz="2400" dirty="0" smtClean="0">
                <a:latin typeface="Myriad Pro" panose="020B0503030403020204" pitchFamily="34" charset="0"/>
              </a:rPr>
              <a:t>……………………….3</a:t>
            </a:r>
            <a:endParaRPr lang="en-US" sz="2400" dirty="0">
              <a:latin typeface="Myriad Pro" panose="020B0503030403020204" pitchFamily="34" charset="0"/>
            </a:endParaRPr>
          </a:p>
          <a:p>
            <a:pPr defTabSz="455613">
              <a:spcBef>
                <a:spcPts val="600"/>
              </a:spcBef>
              <a:tabLst>
                <a:tab pos="9153525" algn="r"/>
              </a:tabLst>
            </a:pPr>
            <a:r>
              <a:rPr lang="en-US" sz="2400" spc="-20" dirty="0" smtClean="0">
                <a:latin typeface="Myriad Pro" panose="020B0503030403020204" pitchFamily="34" charset="0"/>
              </a:rPr>
              <a:t>Structure</a:t>
            </a:r>
            <a:r>
              <a:rPr lang="uk-UA" sz="2400" spc="-20" dirty="0" smtClean="0">
                <a:latin typeface="Myriad Pro" panose="020B0503030403020204" pitchFamily="34" charset="0"/>
              </a:rPr>
              <a:t> </a:t>
            </a:r>
            <a:r>
              <a:rPr lang="en-US" sz="2400" spc="-20" dirty="0">
                <a:latin typeface="Myriad Pro" panose="020B0503030403020204" pitchFamily="34" charset="0"/>
              </a:rPr>
              <a:t>of </a:t>
            </a:r>
            <a:r>
              <a:rPr lang="en-US" sz="2400" spc="-20" dirty="0" smtClean="0">
                <a:latin typeface="Myriad Pro" panose="020B0503030403020204" pitchFamily="34" charset="0"/>
              </a:rPr>
              <a:t>the Foundation </a:t>
            </a:r>
            <a:r>
              <a:rPr lang="uk-UA" sz="2400" dirty="0" smtClean="0">
                <a:latin typeface="Myriad Pro" panose="020B0503030403020204" pitchFamily="34" charset="0"/>
              </a:rPr>
              <a:t>	 ………………………………………………………</a:t>
            </a:r>
            <a:r>
              <a:rPr lang="en-US" sz="2400" dirty="0" smtClean="0">
                <a:latin typeface="Myriad Pro" panose="020B0503030403020204" pitchFamily="34" charset="0"/>
              </a:rPr>
              <a:t>…</a:t>
            </a:r>
            <a:r>
              <a:rPr lang="uk-UA" sz="2400" dirty="0" smtClean="0">
                <a:latin typeface="Myriad Pro" panose="020B0503030403020204" pitchFamily="34" charset="0"/>
              </a:rPr>
              <a:t>4</a:t>
            </a:r>
            <a:endParaRPr lang="uk-UA" sz="2400" dirty="0">
              <a:latin typeface="Myriad Pro" panose="020B0503030403020204" pitchFamily="34" charset="0"/>
            </a:endParaRPr>
          </a:p>
          <a:p>
            <a:pPr>
              <a:spcBef>
                <a:spcPts val="600"/>
              </a:spcBef>
              <a:tabLst>
                <a:tab pos="9153525" algn="r"/>
              </a:tabLst>
            </a:pPr>
            <a:r>
              <a:rPr lang="en-US" sz="2400" dirty="0" smtClean="0">
                <a:latin typeface="Myriad Pro" panose="020B0503030403020204" pitchFamily="34" charset="0"/>
              </a:rPr>
              <a:t>Areas of Activities</a:t>
            </a:r>
            <a:r>
              <a:rPr lang="uk-UA" sz="2400" dirty="0" smtClean="0">
                <a:latin typeface="Myriad Pro" panose="020B0503030403020204" pitchFamily="34" charset="0"/>
              </a:rPr>
              <a:t>	…………………………………………………….</a:t>
            </a:r>
            <a:r>
              <a:rPr lang="uk-UA" sz="2400" dirty="0">
                <a:latin typeface="Myriad Pro" panose="020B0503030403020204" pitchFamily="34" charset="0"/>
              </a:rPr>
              <a:t>5</a:t>
            </a:r>
          </a:p>
          <a:p>
            <a:pPr>
              <a:spcBef>
                <a:spcPts val="600"/>
              </a:spcBef>
              <a:tabLst>
                <a:tab pos="9153525" algn="r"/>
              </a:tabLst>
            </a:pPr>
            <a:r>
              <a:rPr lang="en-US" sz="2400" dirty="0" smtClean="0">
                <a:latin typeface="Myriad Pro" panose="020B0503030403020204" pitchFamily="34" charset="0"/>
              </a:rPr>
              <a:t>Partners of the Foundation</a:t>
            </a:r>
            <a:r>
              <a:rPr lang="uk-UA" sz="2400" dirty="0" smtClean="0">
                <a:latin typeface="Myriad Pro" panose="020B0503030403020204" pitchFamily="34" charset="0"/>
              </a:rPr>
              <a:t>	…………………………………………………………</a:t>
            </a:r>
            <a:r>
              <a:rPr lang="uk-UA" sz="2400" dirty="0">
                <a:latin typeface="Myriad Pro" panose="020B0503030403020204" pitchFamily="34" charset="0"/>
              </a:rPr>
              <a:t>6</a:t>
            </a:r>
          </a:p>
          <a:p>
            <a:pPr>
              <a:spcBef>
                <a:spcPts val="600"/>
              </a:spcBef>
              <a:tabLst>
                <a:tab pos="9153525" algn="r"/>
              </a:tabLst>
            </a:pPr>
            <a:r>
              <a:rPr lang="en-US" sz="2400" dirty="0" smtClean="0">
                <a:latin typeface="Myriad Pro" panose="020B0503030403020204" pitchFamily="34" charset="0"/>
              </a:rPr>
              <a:t>Projects and initiatives</a:t>
            </a:r>
            <a:r>
              <a:rPr lang="uk-UA" sz="2400" dirty="0" smtClean="0">
                <a:latin typeface="Myriad Pro" panose="020B0503030403020204" pitchFamily="34" charset="0"/>
              </a:rPr>
              <a:t>	……………………………………………………</a:t>
            </a:r>
            <a:r>
              <a:rPr lang="uk-UA" sz="2400" dirty="0">
                <a:latin typeface="Myriad Pro" panose="020B0503030403020204" pitchFamily="34" charset="0"/>
              </a:rPr>
              <a:t>7</a:t>
            </a:r>
          </a:p>
          <a:p>
            <a:pPr>
              <a:spcBef>
                <a:spcPts val="600"/>
              </a:spcBef>
              <a:tabLst>
                <a:tab pos="9153525" algn="r"/>
              </a:tabLst>
            </a:pPr>
            <a:r>
              <a:rPr lang="en-US" sz="2400" dirty="0" smtClean="0">
                <a:latin typeface="Myriad Pro" panose="020B0503030403020204" pitchFamily="34" charset="0"/>
              </a:rPr>
              <a:t>Contacts</a:t>
            </a:r>
            <a:r>
              <a:rPr lang="uk-UA" sz="2400" dirty="0" smtClean="0">
                <a:latin typeface="Myriad Pro" panose="020B0503030403020204" pitchFamily="34" charset="0"/>
              </a:rPr>
              <a:t>	…………………………………………………21</a:t>
            </a:r>
            <a:endParaRPr lang="uk-UA" sz="2400" dirty="0">
              <a:latin typeface="Myriad Pro" panose="020B0503030403020204" pitchFamily="34" charset="0"/>
            </a:endParaRPr>
          </a:p>
        </p:txBody>
      </p:sp>
    </p:spTree>
    <p:extLst>
      <p:ext uri="{BB962C8B-B14F-4D97-AF65-F5344CB8AC3E}">
        <p14:creationId xmlns:p14="http://schemas.microsoft.com/office/powerpoint/2010/main" val="10802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Ukraine Conflict Security and Stability Fund</a:t>
            </a:r>
            <a:endParaRPr lang="uk-UA" sz="3200" b="1" dirty="0">
              <a:solidFill>
                <a:srgbClr val="0086CF"/>
              </a:solidFill>
              <a:latin typeface="Myriad Pro" panose="020B0503030403020204" pitchFamily="34" charset="0"/>
            </a:endParaRPr>
          </a:p>
        </p:txBody>
      </p:sp>
      <p:sp>
        <p:nvSpPr>
          <p:cNvPr id="6" name="TextBox 5"/>
          <p:cNvSpPr txBox="1"/>
          <p:nvPr/>
        </p:nvSpPr>
        <p:spPr>
          <a:xfrm>
            <a:off x="9172280" y="6655324"/>
            <a:ext cx="943529" cy="369332"/>
          </a:xfrm>
          <a:prstGeom prst="rect">
            <a:avLst/>
          </a:prstGeom>
          <a:noFill/>
        </p:spPr>
        <p:txBody>
          <a:bodyPr wrap="square" rtlCol="0">
            <a:spAutoFit/>
          </a:bodyPr>
          <a:lstStyle/>
          <a:p>
            <a:pPr algn="r"/>
            <a:fld id="{543C0BBB-CBAD-4E41-B0B6-9A2DB639A792}" type="slidenum">
              <a:rPr lang="uk-UA" smtClean="0">
                <a:solidFill>
                  <a:schemeClr val="bg1">
                    <a:lumMod val="65000"/>
                  </a:schemeClr>
                </a:solidFill>
              </a:rPr>
              <a:t>20</a:t>
            </a:fld>
            <a:endParaRPr lang="uk-UA" dirty="0">
              <a:solidFill>
                <a:schemeClr val="bg1">
                  <a:lumMod val="65000"/>
                </a:schemeClr>
              </a:solidFill>
            </a:endParaRPr>
          </a:p>
        </p:txBody>
      </p:sp>
      <p:sp>
        <p:nvSpPr>
          <p:cNvPr id="8" name="TextBox 7"/>
          <p:cNvSpPr txBox="1"/>
          <p:nvPr/>
        </p:nvSpPr>
        <p:spPr>
          <a:xfrm>
            <a:off x="4350496" y="1712822"/>
            <a:ext cx="5500514" cy="3200876"/>
          </a:xfrm>
          <a:prstGeom prst="rect">
            <a:avLst/>
          </a:prstGeom>
          <a:noFill/>
        </p:spPr>
        <p:txBody>
          <a:bodyPr wrap="square" lIns="0" tIns="0" rIns="0" bIns="0" rtlCol="0">
            <a:spAutoFit/>
          </a:bodyPr>
          <a:lstStyle/>
          <a:p>
            <a:r>
              <a:rPr lang="en-US" sz="1600" dirty="0" smtClean="0">
                <a:latin typeface="Myriad Pro" panose="020B0503030403020204" pitchFamily="34" charset="0"/>
              </a:rPr>
              <a:t>In </a:t>
            </a:r>
            <a:r>
              <a:rPr lang="en-US" sz="1600" dirty="0">
                <a:latin typeface="Myriad Pro" panose="020B0503030403020204" pitchFamily="34" charset="0"/>
              </a:rPr>
              <a:t>April 2016 the non-governmental union "Foundation for Support of Reforms in Ukraine" and Ministry of </a:t>
            </a:r>
            <a:r>
              <a:rPr lang="en-US" sz="1600" dirty="0" smtClean="0">
                <a:latin typeface="Myriad Pro" panose="020B0503030403020204" pitchFamily="34" charset="0"/>
              </a:rPr>
              <a:t>Defense </a:t>
            </a:r>
            <a:r>
              <a:rPr lang="en-US" sz="1600" dirty="0">
                <a:latin typeface="Myriad Pro" panose="020B0503030403020204" pitchFamily="34" charset="0"/>
              </a:rPr>
              <a:t>of Ukraine have signed a </a:t>
            </a:r>
            <a:r>
              <a:rPr lang="en-US" sz="1600" b="1" dirty="0">
                <a:solidFill>
                  <a:srgbClr val="0086CF"/>
                </a:solidFill>
                <a:latin typeface="Myriad Pro" panose="020B0503030403020204" pitchFamily="34" charset="0"/>
              </a:rPr>
              <a:t>Memorandum of partnership and cooperation</a:t>
            </a:r>
            <a:r>
              <a:rPr lang="en-US" sz="1600" b="1" dirty="0" smtClean="0">
                <a:solidFill>
                  <a:srgbClr val="0086CF"/>
                </a:solidFill>
                <a:latin typeface="Myriad Pro" panose="020B0503030403020204" pitchFamily="34" charset="0"/>
              </a:rPr>
              <a:t>.</a:t>
            </a:r>
            <a:endParaRPr lang="ru-RU" sz="1600" b="1" dirty="0" smtClean="0">
              <a:solidFill>
                <a:srgbClr val="0086CF"/>
              </a:solidFill>
              <a:latin typeface="Myriad Pro" panose="020B0503030403020204" pitchFamily="34" charset="0"/>
            </a:endParaRPr>
          </a:p>
          <a:p>
            <a:endParaRPr lang="en-US" sz="1600" b="1" dirty="0">
              <a:solidFill>
                <a:srgbClr val="0086CF"/>
              </a:solidFill>
              <a:latin typeface="Myriad Pro" panose="020B0503030403020204" pitchFamily="34" charset="0"/>
            </a:endParaRPr>
          </a:p>
          <a:p>
            <a:r>
              <a:rPr lang="en-US" sz="1600" b="1" dirty="0">
                <a:solidFill>
                  <a:srgbClr val="0086CF"/>
                </a:solidFill>
                <a:latin typeface="Myriad Pro" panose="020B0503030403020204" pitchFamily="34" charset="0"/>
              </a:rPr>
              <a:t>The purpose of the Memorandum </a:t>
            </a:r>
            <a:r>
              <a:rPr lang="en-US" sz="1600" dirty="0">
                <a:latin typeface="Myriad Pro" panose="020B0503030403020204" pitchFamily="34" charset="0"/>
              </a:rPr>
              <a:t>is to consolidate efforts aimed at identifying a common vision on the reforms concept in the Ministry of Defense of Ukraine and the General Staff of the Armed Forces of Ukraine. The cooperation will be carried out in the framework of the National NATO - Ukraine Cooperation Program for 2016 approved by the Decree of the President of Ukraine.</a:t>
            </a:r>
          </a:p>
          <a:p>
            <a:endParaRPr lang="uk-UA" sz="1600" dirty="0" smtClean="0">
              <a:latin typeface="Myriad Pro" panose="020B0503030403020204" pitchFamily="34"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25" y="1712823"/>
            <a:ext cx="3343677" cy="2240264"/>
          </a:xfrm>
          <a:prstGeom prst="rect">
            <a:avLst/>
          </a:prstGeom>
        </p:spPr>
      </p:pic>
    </p:spTree>
    <p:extLst>
      <p:ext uri="{BB962C8B-B14F-4D97-AF65-F5344CB8AC3E}">
        <p14:creationId xmlns:p14="http://schemas.microsoft.com/office/powerpoint/2010/main" val="116238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ru-RU" sz="3200" b="1" dirty="0" smtClean="0">
                <a:solidFill>
                  <a:srgbClr val="0086CF"/>
                </a:solidFill>
                <a:latin typeface="Myriad Pro" panose="020B0503030403020204" pitchFamily="34" charset="0"/>
              </a:rPr>
              <a:t>«</a:t>
            </a:r>
            <a:r>
              <a:rPr lang="en-US" sz="3200" b="1" dirty="0" smtClean="0">
                <a:solidFill>
                  <a:srgbClr val="0086CF"/>
                </a:solidFill>
                <a:latin typeface="Myriad Pro" panose="020B0503030403020204" pitchFamily="34" charset="0"/>
              </a:rPr>
              <a:t>HUB SCHOOL</a:t>
            </a:r>
            <a:r>
              <a:rPr lang="ru-RU" sz="3200" b="1" dirty="0" smtClean="0">
                <a:solidFill>
                  <a:srgbClr val="0086CF"/>
                </a:solidFill>
                <a:latin typeface="Myriad Pro" panose="020B0503030403020204" pitchFamily="34" charset="0"/>
              </a:rPr>
              <a:t>»</a:t>
            </a:r>
            <a:r>
              <a:rPr lang="en-US" sz="3200" b="1" dirty="0" smtClean="0">
                <a:solidFill>
                  <a:srgbClr val="0086CF"/>
                </a:solidFill>
                <a:latin typeface="Myriad Pro" panose="020B0503030403020204" pitchFamily="34" charset="0"/>
              </a:rPr>
              <a:t> </a:t>
            </a:r>
            <a:r>
              <a:rPr lang="en-US" sz="3200" b="1" dirty="0">
                <a:solidFill>
                  <a:srgbClr val="0086CF"/>
                </a:solidFill>
                <a:latin typeface="Myriad Pro" panose="020B0503030403020204" pitchFamily="34" charset="0"/>
              </a:rPr>
              <a:t>Project Office</a:t>
            </a:r>
            <a:endParaRPr lang="uk-UA" sz="3200" dirty="0">
              <a:latin typeface="Myriad Pro" panose="020B0503030403020204" pitchFamily="34" charset="0"/>
            </a:endParaRPr>
          </a:p>
        </p:txBody>
      </p:sp>
      <p:sp>
        <p:nvSpPr>
          <p:cNvPr id="6" name="TextBox 5"/>
          <p:cNvSpPr txBox="1"/>
          <p:nvPr/>
        </p:nvSpPr>
        <p:spPr>
          <a:xfrm>
            <a:off x="9172280" y="6655324"/>
            <a:ext cx="943529" cy="369332"/>
          </a:xfrm>
          <a:prstGeom prst="rect">
            <a:avLst/>
          </a:prstGeom>
          <a:noFill/>
        </p:spPr>
        <p:txBody>
          <a:bodyPr wrap="square" rtlCol="0">
            <a:spAutoFit/>
          </a:bodyPr>
          <a:lstStyle/>
          <a:p>
            <a:pPr algn="r"/>
            <a:fld id="{543C0BBB-CBAD-4E41-B0B6-9A2DB639A792}" type="slidenum">
              <a:rPr lang="uk-UA" smtClean="0">
                <a:solidFill>
                  <a:schemeClr val="bg1">
                    <a:lumMod val="65000"/>
                  </a:schemeClr>
                </a:solidFill>
              </a:rPr>
              <a:t>21</a:t>
            </a:fld>
            <a:endParaRPr lang="uk-UA" dirty="0">
              <a:solidFill>
                <a:schemeClr val="bg1">
                  <a:lumMod val="65000"/>
                </a:schemeClr>
              </a:solidFill>
            </a:endParaRPr>
          </a:p>
        </p:txBody>
      </p:sp>
      <p:sp>
        <p:nvSpPr>
          <p:cNvPr id="8" name="TextBox 7"/>
          <p:cNvSpPr txBox="1"/>
          <p:nvPr/>
        </p:nvSpPr>
        <p:spPr>
          <a:xfrm>
            <a:off x="4350496" y="1887483"/>
            <a:ext cx="5500514" cy="2929007"/>
          </a:xfrm>
          <a:prstGeom prst="rect">
            <a:avLst/>
          </a:prstGeom>
          <a:noFill/>
        </p:spPr>
        <p:txBody>
          <a:bodyPr wrap="square" lIns="0" tIns="0" rIns="0" bIns="0" rtlCol="0">
            <a:spAutoFit/>
          </a:bodyPr>
          <a:lstStyle/>
          <a:p>
            <a:pPr>
              <a:spcAft>
                <a:spcPts val="1000"/>
              </a:spcAft>
            </a:pPr>
            <a:r>
              <a:rPr lang="ru-RU" b="1" dirty="0" smtClean="0">
                <a:solidFill>
                  <a:srgbClr val="0086CF"/>
                </a:solidFill>
                <a:latin typeface="Myriad Pro" panose="020B0503030403020204" pitchFamily="34" charset="0"/>
              </a:rPr>
              <a:t>«</a:t>
            </a:r>
            <a:r>
              <a:rPr lang="en-US" b="1" dirty="0" smtClean="0">
                <a:solidFill>
                  <a:srgbClr val="0086CF"/>
                </a:solidFill>
                <a:latin typeface="Myriad Pro" panose="020B0503030403020204" pitchFamily="34" charset="0"/>
              </a:rPr>
              <a:t>HUB SCHOOL</a:t>
            </a:r>
            <a:r>
              <a:rPr lang="ru-RU" b="1" dirty="0" smtClean="0">
                <a:solidFill>
                  <a:srgbClr val="0086CF"/>
                </a:solidFill>
                <a:latin typeface="Myriad Pro" panose="020B0503030403020204" pitchFamily="34" charset="0"/>
              </a:rPr>
              <a:t>»</a:t>
            </a:r>
            <a:r>
              <a:rPr lang="en-US" b="1" dirty="0" smtClean="0">
                <a:solidFill>
                  <a:srgbClr val="0086CF"/>
                </a:solidFill>
                <a:latin typeface="Myriad Pro" panose="020B0503030403020204" pitchFamily="34" charset="0"/>
              </a:rPr>
              <a:t> </a:t>
            </a:r>
            <a:r>
              <a:rPr lang="en-US" b="1" dirty="0">
                <a:solidFill>
                  <a:srgbClr val="0086CF"/>
                </a:solidFill>
                <a:latin typeface="Myriad Pro" panose="020B0503030403020204" pitchFamily="34" charset="0"/>
              </a:rPr>
              <a:t>Project Office</a:t>
            </a:r>
            <a:endParaRPr lang="uk-UA" sz="1600" b="1" dirty="0" smtClean="0">
              <a:solidFill>
                <a:srgbClr val="0086CF"/>
              </a:solidFill>
              <a:latin typeface="Myriad Pro" panose="020B0503030403020204" pitchFamily="34" charset="0"/>
            </a:endParaRPr>
          </a:p>
          <a:p>
            <a:r>
              <a:rPr lang="en-US" b="1" dirty="0">
                <a:solidFill>
                  <a:srgbClr val="0086CF"/>
                </a:solidFill>
                <a:latin typeface="Myriad Pro" panose="020B0503030403020204" pitchFamily="34" charset="0"/>
              </a:rPr>
              <a:t>The goal of the project:</a:t>
            </a:r>
          </a:p>
          <a:p>
            <a:endParaRPr lang="ru-RU" dirty="0" smtClean="0"/>
          </a:p>
          <a:p>
            <a:pPr marL="342900" indent="-342900">
              <a:buFont typeface="+mj-lt"/>
              <a:buAutoNum type="arabicPeriod"/>
            </a:pPr>
            <a:r>
              <a:rPr lang="en-US" sz="1600" dirty="0">
                <a:latin typeface="Myriad Pro" panose="020B0503030403020204" pitchFamily="34" charset="0"/>
              </a:rPr>
              <a:t>Promote the </a:t>
            </a:r>
            <a:r>
              <a:rPr lang="en-US" sz="1600" b="1" dirty="0">
                <a:latin typeface="Myriad Pro" panose="020B0503030403020204" pitchFamily="34" charset="0"/>
              </a:rPr>
              <a:t>reorganization of small rural schools via creating positive </a:t>
            </a:r>
            <a:r>
              <a:rPr lang="en-US" sz="1600" b="1" dirty="0" err="1">
                <a:latin typeface="Myriad Pro" panose="020B0503030403020204" pitchFamily="34" charset="0"/>
              </a:rPr>
              <a:t>referenceable</a:t>
            </a:r>
            <a:r>
              <a:rPr lang="en-US" sz="1600" b="1" dirty="0">
                <a:latin typeface="Myriad Pro" panose="020B0503030403020204" pitchFamily="34" charset="0"/>
              </a:rPr>
              <a:t> examples of a </a:t>
            </a:r>
            <a:r>
              <a:rPr lang="ru-RU" sz="1600" b="1" dirty="0" smtClean="0">
                <a:latin typeface="Myriad Pro" panose="020B0503030403020204" pitchFamily="34" charset="0"/>
              </a:rPr>
              <a:t>«</a:t>
            </a:r>
            <a:r>
              <a:rPr lang="en-US" sz="1600" b="1" dirty="0" smtClean="0">
                <a:latin typeface="Myriad Pro" panose="020B0503030403020204" pitchFamily="34" charset="0"/>
              </a:rPr>
              <a:t>hub school</a:t>
            </a:r>
            <a:r>
              <a:rPr lang="ru-RU" sz="1600" b="1" dirty="0" smtClean="0">
                <a:latin typeface="Myriad Pro" panose="020B0503030403020204" pitchFamily="34" charset="0"/>
              </a:rPr>
              <a:t>»</a:t>
            </a:r>
            <a:r>
              <a:rPr lang="en-US" sz="1600" dirty="0">
                <a:latin typeface="Myriad Pro" panose="020B0503030403020204" pitchFamily="34" charset="0"/>
              </a:rPr>
              <a:t> and its advantages to students. The plan is to select </a:t>
            </a:r>
            <a:r>
              <a:rPr lang="en-US" sz="1600" b="1" dirty="0">
                <a:latin typeface="Myriad Pro" panose="020B0503030403020204" pitchFamily="34" charset="0"/>
              </a:rPr>
              <a:t>24 pilot schools</a:t>
            </a:r>
            <a:r>
              <a:rPr lang="en-US" sz="1600" dirty="0">
                <a:latin typeface="Myriad Pro" panose="020B0503030403020204" pitchFamily="34" charset="0"/>
              </a:rPr>
              <a:t> (one per region) and improve the infrastructure, educational equipment and materials through raising donor funding.  </a:t>
            </a:r>
          </a:p>
          <a:p>
            <a:pPr marL="342900" indent="-342900">
              <a:buFont typeface="+mj-lt"/>
              <a:buAutoNum type="arabicPeriod"/>
            </a:pPr>
            <a:r>
              <a:rPr lang="en-US" sz="1600" dirty="0">
                <a:latin typeface="Myriad Pro" panose="020B0503030403020204" pitchFamily="34" charset="0"/>
              </a:rPr>
              <a:t>Create strategic outline for expanding a network of </a:t>
            </a:r>
            <a:r>
              <a:rPr lang="ru-RU" sz="1600" dirty="0" smtClean="0">
                <a:latin typeface="Myriad Pro" panose="020B0503030403020204" pitchFamily="34" charset="0"/>
              </a:rPr>
              <a:t>«</a:t>
            </a:r>
            <a:r>
              <a:rPr lang="en-US" sz="1600" dirty="0" smtClean="0">
                <a:latin typeface="Myriad Pro" panose="020B0503030403020204" pitchFamily="34" charset="0"/>
              </a:rPr>
              <a:t>hub schools</a:t>
            </a:r>
            <a:r>
              <a:rPr lang="ru-RU" sz="1600" dirty="0" smtClean="0">
                <a:latin typeface="Myriad Pro" panose="020B0503030403020204" pitchFamily="34" charset="0"/>
              </a:rPr>
              <a:t>»</a:t>
            </a:r>
            <a:r>
              <a:rPr lang="en-US" sz="1600" dirty="0" smtClean="0">
                <a:latin typeface="Myriad Pro" panose="020B0503030403020204" pitchFamily="34" charset="0"/>
              </a:rPr>
              <a:t> </a:t>
            </a:r>
            <a:r>
              <a:rPr lang="en-US" sz="1600" dirty="0">
                <a:latin typeface="Myriad Pro" panose="020B0503030403020204" pitchFamily="34" charset="0"/>
              </a:rPr>
              <a:t>in 2017 and going forward.</a:t>
            </a: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521" y="1558715"/>
            <a:ext cx="2895373" cy="2879722"/>
          </a:xfrm>
          <a:prstGeom prst="rect">
            <a:avLst/>
          </a:prstGeom>
        </p:spPr>
      </p:pic>
    </p:spTree>
    <p:extLst>
      <p:ext uri="{BB962C8B-B14F-4D97-AF65-F5344CB8AC3E}">
        <p14:creationId xmlns:p14="http://schemas.microsoft.com/office/powerpoint/2010/main" val="281145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1077218"/>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At the core of our </a:t>
            </a:r>
            <a:r>
              <a:rPr lang="en-US" sz="3200" b="1" dirty="0" smtClean="0">
                <a:solidFill>
                  <a:srgbClr val="0086CF"/>
                </a:solidFill>
                <a:latin typeface="Myriad Pro" panose="020B0503030403020204" pitchFamily="34" charset="0"/>
              </a:rPr>
              <a:t>activity </a:t>
            </a:r>
            <a:r>
              <a:rPr lang="en-US" sz="3200" b="1" dirty="0">
                <a:solidFill>
                  <a:srgbClr val="0086CF"/>
                </a:solidFill>
                <a:latin typeface="Myriad Pro" panose="020B0503030403020204" pitchFamily="34" charset="0"/>
              </a:rPr>
              <a:t>- transparency and efficiency</a:t>
            </a:r>
            <a:endParaRPr lang="uk-UA" sz="3200" dirty="0">
              <a:solidFill>
                <a:srgbClr val="0086CF"/>
              </a:solidFill>
              <a:latin typeface="Myriad Pro" panose="020B0503030403020204" pitchFamily="34" charset="0"/>
            </a:endParaRPr>
          </a:p>
        </p:txBody>
      </p:sp>
      <p:sp>
        <p:nvSpPr>
          <p:cNvPr id="14" name="Скругленный прямоугольник 13"/>
          <p:cNvSpPr/>
          <p:nvPr/>
        </p:nvSpPr>
        <p:spPr>
          <a:xfrm>
            <a:off x="4056875" y="2729705"/>
            <a:ext cx="2589022" cy="2238222"/>
          </a:xfrm>
          <a:prstGeom prst="roundRect">
            <a:avLst>
              <a:gd name="adj" fmla="val 9193"/>
            </a:avLst>
          </a:prstGeom>
          <a:solidFill>
            <a:srgbClr val="FFDE01"/>
          </a:solidFill>
          <a:ln w="76200">
            <a:solidFill>
              <a:srgbClr val="FFDE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DE01"/>
              </a:solidFill>
            </a:endParaRPr>
          </a:p>
        </p:txBody>
      </p:sp>
      <p:sp>
        <p:nvSpPr>
          <p:cNvPr id="16" name="TextBox 15"/>
          <p:cNvSpPr txBox="1"/>
          <p:nvPr/>
        </p:nvSpPr>
        <p:spPr>
          <a:xfrm>
            <a:off x="4028595" y="3117846"/>
            <a:ext cx="2645582" cy="1384995"/>
          </a:xfrm>
          <a:prstGeom prst="rect">
            <a:avLst/>
          </a:prstGeom>
          <a:noFill/>
        </p:spPr>
        <p:txBody>
          <a:bodyPr wrap="square" rtlCol="0">
            <a:spAutoFit/>
          </a:bodyPr>
          <a:lstStyle/>
          <a:p>
            <a:pPr lvl="0" algn="ctr">
              <a:spcAft>
                <a:spcPts val="600"/>
              </a:spcAft>
            </a:pPr>
            <a:r>
              <a:rPr lang="en-US" sz="2800" b="1" dirty="0" smtClean="0">
                <a:solidFill>
                  <a:srgbClr val="0086CF"/>
                </a:solidFill>
                <a:latin typeface="Myriad Pro" panose="020B0503030403020204" pitchFamily="34" charset="0"/>
              </a:rPr>
              <a:t>Transparency and accountability</a:t>
            </a:r>
            <a:endParaRPr lang="ru-RU" sz="2800" b="1" dirty="0">
              <a:solidFill>
                <a:srgbClr val="0086CF"/>
              </a:solidFill>
              <a:latin typeface="Myriad Pro" panose="020B0503030403020204" pitchFamily="34" charset="0"/>
            </a:endParaRPr>
          </a:p>
        </p:txBody>
      </p:sp>
      <p:sp>
        <p:nvSpPr>
          <p:cNvPr id="18" name="Скругленный прямоугольник 17"/>
          <p:cNvSpPr/>
          <p:nvPr/>
        </p:nvSpPr>
        <p:spPr>
          <a:xfrm>
            <a:off x="2751684" y="2107534"/>
            <a:ext cx="5195112" cy="3707423"/>
          </a:xfrm>
          <a:prstGeom prst="roundRect">
            <a:avLst>
              <a:gd name="adj" fmla="val 9193"/>
            </a:avLst>
          </a:prstGeom>
          <a:noFill/>
          <a:ln w="76200">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DE01"/>
              </a:solidFill>
            </a:endParaRPr>
          </a:p>
        </p:txBody>
      </p:sp>
      <p:sp>
        <p:nvSpPr>
          <p:cNvPr id="21" name="Скругленный прямоугольник 20"/>
          <p:cNvSpPr/>
          <p:nvPr/>
        </p:nvSpPr>
        <p:spPr>
          <a:xfrm>
            <a:off x="4462227" y="1432698"/>
            <a:ext cx="1814818" cy="904974"/>
          </a:xfrm>
          <a:prstGeom prst="roundRect">
            <a:avLst>
              <a:gd name="adj" fmla="val 9193"/>
            </a:avLst>
          </a:prstGeom>
          <a:solidFill>
            <a:srgbClr val="0086CF"/>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DE01"/>
              </a:solidFill>
            </a:endParaRPr>
          </a:p>
        </p:txBody>
      </p:sp>
      <p:sp>
        <p:nvSpPr>
          <p:cNvPr id="22" name="TextBox 21"/>
          <p:cNvSpPr txBox="1"/>
          <p:nvPr/>
        </p:nvSpPr>
        <p:spPr>
          <a:xfrm>
            <a:off x="4462227" y="1711726"/>
            <a:ext cx="1797904" cy="348813"/>
          </a:xfrm>
          <a:prstGeom prst="rect">
            <a:avLst/>
          </a:prstGeom>
          <a:noFill/>
        </p:spPr>
        <p:txBody>
          <a:bodyPr wrap="square" rtlCol="0">
            <a:spAutoFit/>
          </a:bodyPr>
          <a:lstStyle/>
          <a:p>
            <a:pPr lvl="0" algn="ctr">
              <a:lnSpc>
                <a:spcPts val="2000"/>
              </a:lnSpc>
            </a:pPr>
            <a:r>
              <a:rPr lang="en-US" b="1" dirty="0" smtClean="0">
                <a:solidFill>
                  <a:schemeClr val="bg1"/>
                </a:solidFill>
                <a:latin typeface="Myriad Pro" panose="020B0503030403020204" pitchFamily="34" charset="0"/>
              </a:rPr>
              <a:t>Donors</a:t>
            </a:r>
            <a:endParaRPr lang="ru-RU" b="1" dirty="0">
              <a:solidFill>
                <a:schemeClr val="bg1"/>
              </a:solidFill>
              <a:latin typeface="Myriad Pro" panose="020B0503030403020204" pitchFamily="34" charset="0"/>
            </a:endParaRPr>
          </a:p>
        </p:txBody>
      </p:sp>
      <p:sp>
        <p:nvSpPr>
          <p:cNvPr id="23" name="Скругленный прямоугольник 22"/>
          <p:cNvSpPr/>
          <p:nvPr/>
        </p:nvSpPr>
        <p:spPr>
          <a:xfrm>
            <a:off x="1219676" y="3497168"/>
            <a:ext cx="1814818" cy="904974"/>
          </a:xfrm>
          <a:prstGeom prst="roundRect">
            <a:avLst>
              <a:gd name="adj" fmla="val 9193"/>
            </a:avLst>
          </a:prstGeom>
          <a:solidFill>
            <a:srgbClr val="0086CF"/>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DE01"/>
              </a:solidFill>
            </a:endParaRPr>
          </a:p>
        </p:txBody>
      </p:sp>
      <p:sp>
        <p:nvSpPr>
          <p:cNvPr id="24" name="TextBox 23"/>
          <p:cNvSpPr txBox="1"/>
          <p:nvPr/>
        </p:nvSpPr>
        <p:spPr>
          <a:xfrm>
            <a:off x="1219676" y="3775248"/>
            <a:ext cx="1797904" cy="348813"/>
          </a:xfrm>
          <a:prstGeom prst="rect">
            <a:avLst/>
          </a:prstGeom>
          <a:noFill/>
        </p:spPr>
        <p:txBody>
          <a:bodyPr wrap="square" rtlCol="0">
            <a:spAutoFit/>
          </a:bodyPr>
          <a:lstStyle/>
          <a:p>
            <a:pPr lvl="0" algn="ctr">
              <a:lnSpc>
                <a:spcPts val="2000"/>
              </a:lnSpc>
            </a:pPr>
            <a:r>
              <a:rPr lang="en-US" b="1" dirty="0" smtClean="0">
                <a:solidFill>
                  <a:schemeClr val="bg1"/>
                </a:solidFill>
                <a:latin typeface="Myriad Pro" panose="020B0503030403020204" pitchFamily="34" charset="0"/>
              </a:rPr>
              <a:t>Audit</a:t>
            </a:r>
            <a:endParaRPr lang="ru-RU" b="1" dirty="0">
              <a:solidFill>
                <a:schemeClr val="bg1"/>
              </a:solidFill>
              <a:latin typeface="Myriad Pro" panose="020B0503030403020204" pitchFamily="34" charset="0"/>
            </a:endParaRPr>
          </a:p>
        </p:txBody>
      </p:sp>
      <p:sp>
        <p:nvSpPr>
          <p:cNvPr id="27" name="Скругленный прямоугольник 26"/>
          <p:cNvSpPr/>
          <p:nvPr/>
        </p:nvSpPr>
        <p:spPr>
          <a:xfrm>
            <a:off x="7663986" y="3497168"/>
            <a:ext cx="1814818" cy="904974"/>
          </a:xfrm>
          <a:prstGeom prst="roundRect">
            <a:avLst>
              <a:gd name="adj" fmla="val 9193"/>
            </a:avLst>
          </a:prstGeom>
          <a:solidFill>
            <a:srgbClr val="0086CF"/>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DE01"/>
              </a:solidFill>
            </a:endParaRPr>
          </a:p>
        </p:txBody>
      </p:sp>
      <p:sp>
        <p:nvSpPr>
          <p:cNvPr id="28" name="TextBox 27"/>
          <p:cNvSpPr txBox="1"/>
          <p:nvPr/>
        </p:nvSpPr>
        <p:spPr>
          <a:xfrm>
            <a:off x="7663986" y="3659001"/>
            <a:ext cx="1797904" cy="605294"/>
          </a:xfrm>
          <a:prstGeom prst="rect">
            <a:avLst/>
          </a:prstGeom>
          <a:noFill/>
        </p:spPr>
        <p:txBody>
          <a:bodyPr wrap="square" rtlCol="0">
            <a:spAutoFit/>
          </a:bodyPr>
          <a:lstStyle/>
          <a:p>
            <a:pPr lvl="0" algn="ctr">
              <a:lnSpc>
                <a:spcPts val="2000"/>
              </a:lnSpc>
            </a:pPr>
            <a:r>
              <a:rPr lang="en-US" b="1" dirty="0" smtClean="0">
                <a:solidFill>
                  <a:schemeClr val="bg1"/>
                </a:solidFill>
                <a:latin typeface="Myriad Pro" panose="020B0503030403020204" pitchFamily="34" charset="0"/>
              </a:rPr>
              <a:t>Supervisory </a:t>
            </a:r>
            <a:r>
              <a:rPr lang="en-US" b="1" dirty="0">
                <a:solidFill>
                  <a:schemeClr val="bg1"/>
                </a:solidFill>
                <a:latin typeface="Myriad Pro" panose="020B0503030403020204" pitchFamily="34" charset="0"/>
              </a:rPr>
              <a:t>Board</a:t>
            </a:r>
            <a:endParaRPr lang="ru-RU" b="1" dirty="0">
              <a:solidFill>
                <a:schemeClr val="bg1"/>
              </a:solidFill>
              <a:latin typeface="Myriad Pro" panose="020B0503030403020204" pitchFamily="34" charset="0"/>
            </a:endParaRPr>
          </a:p>
        </p:txBody>
      </p:sp>
      <p:sp>
        <p:nvSpPr>
          <p:cNvPr id="33" name="Скругленный прямоугольник 32"/>
          <p:cNvSpPr/>
          <p:nvPr/>
        </p:nvSpPr>
        <p:spPr>
          <a:xfrm>
            <a:off x="4462227" y="5382530"/>
            <a:ext cx="1814818" cy="1178527"/>
          </a:xfrm>
          <a:prstGeom prst="roundRect">
            <a:avLst>
              <a:gd name="adj" fmla="val 9193"/>
            </a:avLst>
          </a:prstGeom>
          <a:solidFill>
            <a:srgbClr val="0086CF"/>
          </a:solidFill>
          <a:ln w="762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FFDE01"/>
              </a:solidFill>
            </a:endParaRPr>
          </a:p>
        </p:txBody>
      </p:sp>
      <p:sp>
        <p:nvSpPr>
          <p:cNvPr id="34" name="TextBox 33"/>
          <p:cNvSpPr txBox="1"/>
          <p:nvPr/>
        </p:nvSpPr>
        <p:spPr>
          <a:xfrm>
            <a:off x="4462227" y="5505166"/>
            <a:ext cx="1797904" cy="348813"/>
          </a:xfrm>
          <a:prstGeom prst="rect">
            <a:avLst/>
          </a:prstGeom>
          <a:noFill/>
        </p:spPr>
        <p:txBody>
          <a:bodyPr wrap="square" rtlCol="0">
            <a:spAutoFit/>
          </a:bodyPr>
          <a:lstStyle/>
          <a:p>
            <a:pPr lvl="0" algn="ctr">
              <a:lnSpc>
                <a:spcPts val="2000"/>
              </a:lnSpc>
            </a:pPr>
            <a:r>
              <a:rPr lang="en-US" sz="1778" b="1" dirty="0" smtClean="0">
                <a:solidFill>
                  <a:schemeClr val="bg1"/>
                </a:solidFill>
                <a:latin typeface="Myriad Pro" panose="020B0503030403020204" pitchFamily="34" charset="0"/>
              </a:rPr>
              <a:t>Public control</a:t>
            </a:r>
            <a:endParaRPr lang="ru-RU" sz="1778" b="1" dirty="0">
              <a:solidFill>
                <a:schemeClr val="bg1"/>
              </a:solidFill>
              <a:latin typeface="Myriad Pro" panose="020B0503030403020204" pitchFamily="34" charset="0"/>
            </a:endParaRPr>
          </a:p>
        </p:txBody>
      </p:sp>
      <p:sp>
        <p:nvSpPr>
          <p:cNvPr id="15" name="TextBox 14"/>
          <p:cNvSpPr txBox="1"/>
          <p:nvPr/>
        </p:nvSpPr>
        <p:spPr>
          <a:xfrm>
            <a:off x="9172280" y="6655324"/>
            <a:ext cx="943529" cy="369332"/>
          </a:xfrm>
          <a:prstGeom prst="rect">
            <a:avLst/>
          </a:prstGeom>
          <a:noFill/>
        </p:spPr>
        <p:txBody>
          <a:bodyPr wrap="square" rtlCol="0">
            <a:spAutoFit/>
          </a:bodyPr>
          <a:lstStyle/>
          <a:p>
            <a:pPr algn="r"/>
            <a:fld id="{264F86C0-E1B1-49DD-A1D3-41664ED969AE}" type="slidenum">
              <a:rPr lang="uk-UA" smtClean="0">
                <a:solidFill>
                  <a:schemeClr val="bg1">
                    <a:lumMod val="65000"/>
                  </a:schemeClr>
                </a:solidFill>
              </a:rPr>
              <a:t>22</a:t>
            </a:fld>
            <a:endParaRPr lang="uk-UA" dirty="0">
              <a:solidFill>
                <a:schemeClr val="bg1">
                  <a:lumMod val="65000"/>
                </a:schemeClr>
              </a:solidFill>
            </a:endParaRPr>
          </a:p>
        </p:txBody>
      </p:sp>
    </p:spTree>
    <p:extLst>
      <p:ext uri="{BB962C8B-B14F-4D97-AF65-F5344CB8AC3E}">
        <p14:creationId xmlns:p14="http://schemas.microsoft.com/office/powerpoint/2010/main" val="112520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Contacts</a:t>
            </a:r>
            <a:endParaRPr lang="uk-UA" sz="3200" dirty="0">
              <a:solidFill>
                <a:srgbClr val="0086CF"/>
              </a:solidFill>
              <a:latin typeface="Myriad Pro" panose="020B0503030403020204" pitchFamily="34" charset="0"/>
            </a:endParaRPr>
          </a:p>
        </p:txBody>
      </p:sp>
      <p:sp>
        <p:nvSpPr>
          <p:cNvPr id="15" name="TextBox 14"/>
          <p:cNvSpPr txBox="1"/>
          <p:nvPr/>
        </p:nvSpPr>
        <p:spPr>
          <a:xfrm>
            <a:off x="6512979" y="1820551"/>
            <a:ext cx="3517989" cy="923330"/>
          </a:xfrm>
          <a:prstGeom prst="rect">
            <a:avLst/>
          </a:prstGeom>
          <a:noFill/>
        </p:spPr>
        <p:txBody>
          <a:bodyPr wrap="square" rtlCol="0">
            <a:spAutoFit/>
          </a:bodyPr>
          <a:lstStyle/>
          <a:p>
            <a:r>
              <a:rPr lang="en-US" b="1" dirty="0" smtClean="0">
                <a:solidFill>
                  <a:srgbClr val="0086CF"/>
                </a:solidFill>
                <a:latin typeface="Myriad Pro" panose="020B0503030403020204" pitchFamily="34" charset="0"/>
              </a:rPr>
              <a:t>Address for service:</a:t>
            </a:r>
            <a:endParaRPr lang="uk-UA" b="1" dirty="0">
              <a:solidFill>
                <a:srgbClr val="0070C0"/>
              </a:solidFill>
              <a:latin typeface="Myriad Pro" panose="020B0503030403020204" pitchFamily="34" charset="0"/>
            </a:endParaRPr>
          </a:p>
          <a:p>
            <a:r>
              <a:rPr lang="en-US" dirty="0" smtClean="0">
                <a:latin typeface="Myriad Pro" panose="020B0503030403020204" pitchFamily="34" charset="0"/>
              </a:rPr>
              <a:t>Kyiv</a:t>
            </a:r>
            <a:r>
              <a:rPr lang="uk-UA" dirty="0" smtClean="0">
                <a:latin typeface="Myriad Pro" panose="020B0503030403020204" pitchFamily="34" charset="0"/>
              </a:rPr>
              <a:t>, </a:t>
            </a:r>
            <a:r>
              <a:rPr lang="uk-UA" dirty="0">
                <a:latin typeface="Myriad Pro" panose="020B0503030403020204" pitchFamily="34" charset="0"/>
              </a:rPr>
              <a:t>01001, </a:t>
            </a:r>
            <a:r>
              <a:rPr lang="en-US" dirty="0" smtClean="0">
                <a:latin typeface="Myriad Pro" panose="020B0503030403020204" pitchFamily="34" charset="0"/>
              </a:rPr>
              <a:t>Ukraine</a:t>
            </a:r>
            <a:endParaRPr lang="uk-UA" dirty="0">
              <a:latin typeface="Myriad Pro" panose="020B0503030403020204" pitchFamily="34" charset="0"/>
            </a:endParaRPr>
          </a:p>
          <a:p>
            <a:r>
              <a:rPr lang="en-US" dirty="0" smtClean="0">
                <a:latin typeface="Myriad Pro" panose="020B0503030403020204" pitchFamily="34" charset="0"/>
              </a:rPr>
              <a:t>p/o box</a:t>
            </a:r>
            <a:r>
              <a:rPr lang="uk-UA" dirty="0" smtClean="0">
                <a:latin typeface="Myriad Pro" panose="020B0503030403020204" pitchFamily="34" charset="0"/>
              </a:rPr>
              <a:t> </a:t>
            </a:r>
            <a:r>
              <a:rPr lang="uk-UA" dirty="0">
                <a:latin typeface="Myriad Pro" panose="020B0503030403020204" pitchFamily="34" charset="0"/>
              </a:rPr>
              <a:t>233.</a:t>
            </a:r>
          </a:p>
        </p:txBody>
      </p:sp>
      <p:sp>
        <p:nvSpPr>
          <p:cNvPr id="17" name="TextBox 16"/>
          <p:cNvSpPr txBox="1"/>
          <p:nvPr/>
        </p:nvSpPr>
        <p:spPr>
          <a:xfrm>
            <a:off x="6512980" y="2863655"/>
            <a:ext cx="3517989" cy="646331"/>
          </a:xfrm>
          <a:prstGeom prst="rect">
            <a:avLst/>
          </a:prstGeom>
          <a:noFill/>
        </p:spPr>
        <p:txBody>
          <a:bodyPr wrap="square" rtlCol="0">
            <a:spAutoFit/>
          </a:bodyPr>
          <a:lstStyle/>
          <a:p>
            <a:r>
              <a:rPr lang="en-US" b="1" dirty="0">
                <a:solidFill>
                  <a:srgbClr val="0086CF"/>
                </a:solidFill>
                <a:latin typeface="Myriad Pro" panose="020B0503030403020204" pitchFamily="34" charset="0"/>
              </a:rPr>
              <a:t>Contact telephone </a:t>
            </a:r>
            <a:r>
              <a:rPr lang="en-US" b="1" dirty="0" smtClean="0">
                <a:solidFill>
                  <a:srgbClr val="0086CF"/>
                </a:solidFill>
                <a:latin typeface="Myriad Pro" panose="020B0503030403020204" pitchFamily="34" charset="0"/>
              </a:rPr>
              <a:t>number</a:t>
            </a:r>
            <a:r>
              <a:rPr lang="uk-UA" b="1" dirty="0" smtClean="0">
                <a:solidFill>
                  <a:srgbClr val="0086CF"/>
                </a:solidFill>
                <a:latin typeface="Myriad Pro" panose="020B0503030403020204" pitchFamily="34" charset="0"/>
              </a:rPr>
              <a:t>:</a:t>
            </a:r>
            <a:endParaRPr lang="uk-UA" dirty="0">
              <a:solidFill>
                <a:srgbClr val="0086CF"/>
              </a:solidFill>
              <a:latin typeface="Myriad Pro" panose="020B0503030403020204" pitchFamily="34" charset="0"/>
            </a:endParaRPr>
          </a:p>
          <a:p>
            <a:r>
              <a:rPr lang="uk-UA" dirty="0">
                <a:latin typeface="Myriad Pro" panose="020B0503030403020204" pitchFamily="34" charset="0"/>
              </a:rPr>
              <a:t>+380 (44) 232-07-52</a:t>
            </a:r>
          </a:p>
        </p:txBody>
      </p:sp>
      <p:sp>
        <p:nvSpPr>
          <p:cNvPr id="19" name="TextBox 18"/>
          <p:cNvSpPr txBox="1"/>
          <p:nvPr/>
        </p:nvSpPr>
        <p:spPr>
          <a:xfrm>
            <a:off x="6512980" y="3629760"/>
            <a:ext cx="3517989" cy="646331"/>
          </a:xfrm>
          <a:prstGeom prst="rect">
            <a:avLst/>
          </a:prstGeom>
          <a:noFill/>
        </p:spPr>
        <p:txBody>
          <a:bodyPr wrap="square" rtlCol="0">
            <a:spAutoFit/>
          </a:bodyPr>
          <a:lstStyle/>
          <a:p>
            <a:r>
              <a:rPr lang="en-US" b="1" dirty="0" smtClean="0">
                <a:solidFill>
                  <a:srgbClr val="0086CF"/>
                </a:solidFill>
                <a:latin typeface="Myriad Pro" panose="020B0503030403020204" pitchFamily="34" charset="0"/>
              </a:rPr>
              <a:t>E-mail</a:t>
            </a:r>
            <a:r>
              <a:rPr lang="uk-UA" b="1" dirty="0" smtClean="0">
                <a:solidFill>
                  <a:srgbClr val="0086CF"/>
                </a:solidFill>
                <a:latin typeface="Myriad Pro" panose="020B0503030403020204" pitchFamily="34" charset="0"/>
              </a:rPr>
              <a:t>:</a:t>
            </a:r>
            <a:endParaRPr lang="uk-UA" dirty="0">
              <a:solidFill>
                <a:srgbClr val="0086CF"/>
              </a:solidFill>
              <a:latin typeface="Myriad Pro" panose="020B0503030403020204" pitchFamily="34" charset="0"/>
            </a:endParaRPr>
          </a:p>
          <a:p>
            <a:r>
              <a:rPr lang="uk-UA" dirty="0">
                <a:latin typeface="Myriad Pro" panose="020B0503030403020204" pitchFamily="34" charset="0"/>
                <a:hlinkClick r:id="rId2"/>
              </a:rPr>
              <a:t>office@fsr.org.ua</a:t>
            </a:r>
            <a:endParaRPr lang="uk-UA" dirty="0">
              <a:latin typeface="Myriad Pro" panose="020B0503030403020204" pitchFamily="34" charset="0"/>
            </a:endParaRPr>
          </a:p>
        </p:txBody>
      </p:sp>
      <p:sp>
        <p:nvSpPr>
          <p:cNvPr id="20" name="TextBox 19"/>
          <p:cNvSpPr txBox="1"/>
          <p:nvPr/>
        </p:nvSpPr>
        <p:spPr>
          <a:xfrm>
            <a:off x="6512980" y="4437644"/>
            <a:ext cx="3517989" cy="923330"/>
          </a:xfrm>
          <a:prstGeom prst="rect">
            <a:avLst/>
          </a:prstGeom>
          <a:noFill/>
        </p:spPr>
        <p:txBody>
          <a:bodyPr wrap="square" rtlCol="0">
            <a:spAutoFit/>
          </a:bodyPr>
          <a:lstStyle/>
          <a:p>
            <a:r>
              <a:rPr lang="en-US" b="1" u="sng" dirty="0">
                <a:solidFill>
                  <a:srgbClr val="0086CF"/>
                </a:solidFill>
                <a:latin typeface="Myriad Pro" panose="020B0503030403020204" pitchFamily="34" charset="0"/>
              </a:rPr>
              <a:t>YURIY SHKIL </a:t>
            </a:r>
            <a:endParaRPr lang="uk-UA" dirty="0">
              <a:solidFill>
                <a:srgbClr val="0086CF"/>
              </a:solidFill>
              <a:latin typeface="Myriad Pro" panose="020B0503030403020204" pitchFamily="34" charset="0"/>
            </a:endParaRPr>
          </a:p>
          <a:p>
            <a:r>
              <a:rPr lang="en-US" dirty="0">
                <a:latin typeface="Myriad Pro" panose="020B0503030403020204" pitchFamily="34" charset="0"/>
              </a:rPr>
              <a:t>Executive Director </a:t>
            </a:r>
            <a:r>
              <a:rPr lang="uk-UA" dirty="0" smtClean="0">
                <a:latin typeface="Myriad Pro" panose="020B0503030403020204" pitchFamily="34" charset="0"/>
                <a:hlinkClick r:id="rId2"/>
              </a:rPr>
              <a:t>office@fsr.org.ua</a:t>
            </a:r>
            <a:endParaRPr lang="uk-UA" dirty="0">
              <a:latin typeface="Myriad Pro" panose="020B0503030403020204" pitchFamily="34" charset="0"/>
            </a:endParaRPr>
          </a:p>
        </p:txBody>
      </p:sp>
      <p:pic>
        <p:nvPicPr>
          <p:cNvPr id="25" name="Рисунок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232" y="1867686"/>
            <a:ext cx="4947127" cy="1197204"/>
          </a:xfrm>
          <a:prstGeom prst="rect">
            <a:avLst/>
          </a:prstGeom>
        </p:spPr>
      </p:pic>
      <p:sp>
        <p:nvSpPr>
          <p:cNvPr id="3" name="Скругленный прямоугольник 2"/>
          <p:cNvSpPr/>
          <p:nvPr/>
        </p:nvSpPr>
        <p:spPr>
          <a:xfrm>
            <a:off x="800335" y="1354464"/>
            <a:ext cx="9097810" cy="4480728"/>
          </a:xfrm>
          <a:prstGeom prst="roundRect">
            <a:avLst>
              <a:gd name="adj" fmla="val 3022"/>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9172280" y="6655324"/>
            <a:ext cx="943529" cy="369332"/>
          </a:xfrm>
          <a:prstGeom prst="rect">
            <a:avLst/>
          </a:prstGeom>
          <a:noFill/>
        </p:spPr>
        <p:txBody>
          <a:bodyPr wrap="square" rtlCol="0">
            <a:spAutoFit/>
          </a:bodyPr>
          <a:lstStyle/>
          <a:p>
            <a:pPr algn="r"/>
            <a:fld id="{9D28A501-8D14-42A6-AB72-27A258938DD4}" type="slidenum">
              <a:rPr lang="uk-UA" smtClean="0">
                <a:solidFill>
                  <a:schemeClr val="bg1">
                    <a:lumMod val="65000"/>
                  </a:schemeClr>
                </a:solidFill>
              </a:rPr>
              <a:t>23</a:t>
            </a:fld>
            <a:endParaRPr lang="uk-UA" dirty="0">
              <a:solidFill>
                <a:schemeClr val="bg1">
                  <a:lumMod val="65000"/>
                </a:schemeClr>
              </a:solidFill>
            </a:endParaRPr>
          </a:p>
        </p:txBody>
      </p:sp>
      <p:sp>
        <p:nvSpPr>
          <p:cNvPr id="4" name="Прямоугольник 3"/>
          <p:cNvSpPr/>
          <p:nvPr/>
        </p:nvSpPr>
        <p:spPr>
          <a:xfrm>
            <a:off x="1337708" y="3318173"/>
            <a:ext cx="5343525" cy="1200329"/>
          </a:xfrm>
          <a:prstGeom prst="rect">
            <a:avLst/>
          </a:prstGeom>
          <a:noFill/>
        </p:spPr>
        <p:txBody>
          <a:bodyPr wrap="square" rtlCol="0">
            <a:spAutoFit/>
          </a:bodyPr>
          <a:lstStyle/>
          <a:p>
            <a:r>
              <a:rPr lang="en-US" b="1" dirty="0">
                <a:solidFill>
                  <a:srgbClr val="0086CF"/>
                </a:solidFill>
                <a:latin typeface="Myriad Pro" panose="020B0503030403020204" pitchFamily="34" charset="0"/>
              </a:rPr>
              <a:t>ADDRESS:</a:t>
            </a:r>
          </a:p>
          <a:p>
            <a:r>
              <a:rPr lang="en-US" dirty="0">
                <a:latin typeface="Myriad Pro" panose="020B0503030403020204" pitchFamily="34" charset="0"/>
              </a:rPr>
              <a:t>3-a </a:t>
            </a:r>
            <a:r>
              <a:rPr lang="en-US" dirty="0" err="1">
                <a:latin typeface="Myriad Pro" panose="020B0503030403020204" pitchFamily="34" charset="0"/>
              </a:rPr>
              <a:t>Anіschenka</a:t>
            </a:r>
            <a:r>
              <a:rPr lang="en-US" dirty="0">
                <a:latin typeface="Myriad Pro" panose="020B0503030403020204" pitchFamily="34" charset="0"/>
              </a:rPr>
              <a:t> str., </a:t>
            </a:r>
            <a:endParaRPr lang="ru-RU" dirty="0" smtClean="0">
              <a:latin typeface="Myriad Pro" panose="020B0503030403020204" pitchFamily="34" charset="0"/>
            </a:endParaRPr>
          </a:p>
          <a:p>
            <a:r>
              <a:rPr lang="en-US" dirty="0" smtClean="0">
                <a:latin typeface="Myriad Pro" panose="020B0503030403020204" pitchFamily="34" charset="0"/>
              </a:rPr>
              <a:t>office </a:t>
            </a:r>
            <a:r>
              <a:rPr lang="en-US" dirty="0">
                <a:latin typeface="Myriad Pro" panose="020B0503030403020204" pitchFamily="34" charset="0"/>
              </a:rPr>
              <a:t>202/5</a:t>
            </a:r>
          </a:p>
          <a:p>
            <a:r>
              <a:rPr lang="en-US" dirty="0">
                <a:latin typeface="Myriad Pro" panose="020B0503030403020204" pitchFamily="34" charset="0"/>
              </a:rPr>
              <a:t>Kyiv, Ukraine 01010.</a:t>
            </a:r>
          </a:p>
        </p:txBody>
      </p:sp>
    </p:spTree>
    <p:extLst>
      <p:ext uri="{BB962C8B-B14F-4D97-AF65-F5344CB8AC3E}">
        <p14:creationId xmlns:p14="http://schemas.microsoft.com/office/powerpoint/2010/main" val="5865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2745651"/>
            <a:ext cx="9363456" cy="1810752"/>
          </a:xfrm>
          <a:prstGeom prst="rect">
            <a:avLst/>
          </a:prstGeom>
          <a:noFill/>
        </p:spPr>
        <p:txBody>
          <a:bodyPr wrap="square" rtlCol="0">
            <a:spAutoFit/>
          </a:bodyPr>
          <a:lstStyle/>
          <a:p>
            <a:pPr algn="ctr">
              <a:lnSpc>
                <a:spcPts val="6700"/>
              </a:lnSpc>
            </a:pPr>
            <a:r>
              <a:rPr lang="en-US" sz="6600" b="1" dirty="0" smtClean="0">
                <a:solidFill>
                  <a:srgbClr val="0086CF"/>
                </a:solidFill>
                <a:latin typeface="Myriad Pro" panose="020B0503030403020204" pitchFamily="34" charset="0"/>
              </a:rPr>
              <a:t>Contributing to changes for the better</a:t>
            </a:r>
            <a:r>
              <a:rPr lang="uk-UA" sz="6600" b="1" dirty="0" smtClean="0">
                <a:solidFill>
                  <a:srgbClr val="0086CF"/>
                </a:solidFill>
                <a:latin typeface="Myriad Pro" panose="020B0503030403020204" pitchFamily="34" charset="0"/>
              </a:rPr>
              <a:t>…</a:t>
            </a:r>
            <a:endParaRPr lang="en-US" sz="6600" b="1" dirty="0">
              <a:solidFill>
                <a:srgbClr val="0086CF"/>
              </a:solidFill>
              <a:latin typeface="Myriad Pro" panose="020B0503030403020204" pitchFamily="34" charset="0"/>
            </a:endParaRPr>
          </a:p>
        </p:txBody>
      </p:sp>
    </p:spTree>
    <p:extLst>
      <p:ext uri="{BB962C8B-B14F-4D97-AF65-F5344CB8AC3E}">
        <p14:creationId xmlns:p14="http://schemas.microsoft.com/office/powerpoint/2010/main" val="61338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1077218"/>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Foundation for support of reforms in Ukraine</a:t>
            </a:r>
            <a:r>
              <a:rPr lang="uk-UA" sz="3200" b="1" dirty="0">
                <a:solidFill>
                  <a:srgbClr val="0086CF"/>
                </a:solidFill>
                <a:latin typeface="Myriad Pro" panose="020B0503030403020204" pitchFamily="34" charset="0"/>
              </a:rPr>
              <a:t>.</a:t>
            </a:r>
            <a:r>
              <a:rPr lang="en-US" sz="3200" b="1" dirty="0">
                <a:solidFill>
                  <a:srgbClr val="0086CF"/>
                </a:solidFill>
                <a:latin typeface="Myriad Pro" panose="020B0503030403020204" pitchFamily="34" charset="0"/>
              </a:rPr>
              <a:t> I</a:t>
            </a:r>
            <a:r>
              <a:rPr lang="en-US" sz="3200" b="1" dirty="0" smtClean="0">
                <a:solidFill>
                  <a:srgbClr val="0086CF"/>
                </a:solidFill>
                <a:latin typeface="Myriad Pro" panose="020B0503030403020204" pitchFamily="34" charset="0"/>
              </a:rPr>
              <a:t>nitiation</a:t>
            </a:r>
            <a:endParaRPr lang="uk-UA" sz="3200" dirty="0">
              <a:latin typeface="Myriad Pro" panose="020B0503030403020204" pitchFamily="34" charset="0"/>
            </a:endParaRPr>
          </a:p>
        </p:txBody>
      </p:sp>
      <p:sp>
        <p:nvSpPr>
          <p:cNvPr id="3" name="TextBox 2"/>
          <p:cNvSpPr txBox="1"/>
          <p:nvPr/>
        </p:nvSpPr>
        <p:spPr>
          <a:xfrm>
            <a:off x="1305400" y="1877466"/>
            <a:ext cx="3785073" cy="584775"/>
          </a:xfrm>
          <a:prstGeom prst="rect">
            <a:avLst/>
          </a:prstGeom>
          <a:noFill/>
        </p:spPr>
        <p:txBody>
          <a:bodyPr wrap="square" rtlCol="0">
            <a:spAutoFit/>
          </a:bodyPr>
          <a:lstStyle/>
          <a:p>
            <a:r>
              <a:rPr lang="en-US" sz="3200" b="1" dirty="0" smtClean="0">
                <a:solidFill>
                  <a:schemeClr val="accent3">
                    <a:lumMod val="75000"/>
                  </a:schemeClr>
                </a:solidFill>
              </a:rPr>
              <a:t>January</a:t>
            </a:r>
            <a:r>
              <a:rPr lang="uk-UA" sz="3200" b="1" dirty="0" smtClean="0">
                <a:solidFill>
                  <a:schemeClr val="accent3">
                    <a:lumMod val="75000"/>
                  </a:schemeClr>
                </a:solidFill>
              </a:rPr>
              <a:t> 2015 </a:t>
            </a:r>
            <a:endParaRPr lang="uk-UA" sz="3200" b="1" dirty="0">
              <a:solidFill>
                <a:schemeClr val="accent3">
                  <a:lumMod val="75000"/>
                </a:schemeClr>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1462" t="13065" r="11218" b="11918"/>
          <a:stretch/>
        </p:blipFill>
        <p:spPr>
          <a:xfrm>
            <a:off x="801280" y="1905746"/>
            <a:ext cx="471340" cy="491673"/>
          </a:xfrm>
          <a:prstGeom prst="rect">
            <a:avLst/>
          </a:prstGeom>
        </p:spPr>
      </p:pic>
      <p:sp>
        <p:nvSpPr>
          <p:cNvPr id="8" name="TextBox 7"/>
          <p:cNvSpPr txBox="1"/>
          <p:nvPr/>
        </p:nvSpPr>
        <p:spPr>
          <a:xfrm>
            <a:off x="1564849" y="3104369"/>
            <a:ext cx="8466119" cy="1383969"/>
          </a:xfrm>
          <a:prstGeom prst="rect">
            <a:avLst/>
          </a:prstGeom>
          <a:noFill/>
        </p:spPr>
        <p:txBody>
          <a:bodyPr wrap="square" lIns="0" tIns="0" rIns="0" bIns="0" rtlCol="0">
            <a:spAutoFit/>
          </a:bodyPr>
          <a:lstStyle/>
          <a:p>
            <a:pPr>
              <a:lnSpc>
                <a:spcPct val="120000"/>
              </a:lnSpc>
              <a:spcAft>
                <a:spcPts val="1000"/>
              </a:spcAft>
            </a:pPr>
            <a:r>
              <a:rPr lang="en-US" sz="1600" dirty="0" smtClean="0">
                <a:latin typeface="Myriad Pro" panose="020B0503030403020204" pitchFamily="34" charset="0"/>
              </a:rPr>
              <a:t>The </a:t>
            </a:r>
            <a:r>
              <a:rPr lang="en-US" sz="1600" dirty="0">
                <a:latin typeface="Myriad Pro" panose="020B0503030403020204" pitchFamily="34" charset="0"/>
              </a:rPr>
              <a:t>Foundation was founded at the discretion of the</a:t>
            </a:r>
            <a:r>
              <a:rPr lang="en-US" dirty="0"/>
              <a:t> </a:t>
            </a:r>
            <a:r>
              <a:rPr lang="en-US" sz="1600" b="1" dirty="0">
                <a:solidFill>
                  <a:srgbClr val="0086CF"/>
                </a:solidFill>
                <a:latin typeface="Myriad Pro" panose="020B0503030403020204" pitchFamily="34" charset="0"/>
              </a:rPr>
              <a:t>National Reform Council</a:t>
            </a:r>
            <a:r>
              <a:rPr lang="en-US" dirty="0"/>
              <a:t> </a:t>
            </a:r>
            <a:r>
              <a:rPr lang="en-US" sz="1600" dirty="0">
                <a:latin typeface="Myriad Pro" panose="020B0503030403020204" pitchFamily="34" charset="0"/>
              </a:rPr>
              <a:t>jointly with the European Bank for Reconstruction and Development, at support </a:t>
            </a:r>
            <a:r>
              <a:rPr lang="en-US" sz="1600" dirty="0" smtClean="0">
                <a:latin typeface="Myriad Pro" panose="020B0503030403020204" pitchFamily="34" charset="0"/>
              </a:rPr>
              <a:t>of </a:t>
            </a:r>
            <a:r>
              <a:rPr lang="en-US" sz="1600" b="1" dirty="0">
                <a:solidFill>
                  <a:srgbClr val="0086CF"/>
                </a:solidFill>
                <a:latin typeface="Myriad Pro" panose="020B0503030403020204" pitchFamily="34" charset="0"/>
              </a:rPr>
              <a:t>International Renaissance Foundation</a:t>
            </a:r>
            <a:r>
              <a:rPr lang="en-US" sz="1600" b="1" dirty="0" smtClean="0">
                <a:solidFill>
                  <a:srgbClr val="0086CF"/>
                </a:solidFill>
                <a:latin typeface="Myriad Pro" panose="020B0503030403020204" pitchFamily="34" charset="0"/>
              </a:rPr>
              <a:t>.</a:t>
            </a:r>
          </a:p>
          <a:p>
            <a:pPr>
              <a:lnSpc>
                <a:spcPct val="120000"/>
              </a:lnSpc>
              <a:spcAft>
                <a:spcPts val="1000"/>
              </a:spcAft>
            </a:pPr>
            <a:r>
              <a:rPr lang="en-US" sz="1600" dirty="0">
                <a:latin typeface="Myriad Pro" panose="020B0503030403020204" pitchFamily="34" charset="0"/>
              </a:rPr>
              <a:t>The Foundation is an independent, non-governmental union.</a:t>
            </a:r>
            <a:endParaRPr lang="uk-UA" sz="1600" dirty="0">
              <a:latin typeface="Myriad Pro" panose="020B0503030403020204" pitchFamily="34" charset="0"/>
            </a:endParaRPr>
          </a:p>
        </p:txBody>
      </p:sp>
      <p:sp>
        <p:nvSpPr>
          <p:cNvPr id="9" name="TextBox 8"/>
          <p:cNvSpPr txBox="1"/>
          <p:nvPr/>
        </p:nvSpPr>
        <p:spPr>
          <a:xfrm>
            <a:off x="1562072" y="4833520"/>
            <a:ext cx="8299845" cy="601190"/>
          </a:xfrm>
          <a:prstGeom prst="rect">
            <a:avLst/>
          </a:prstGeom>
          <a:noFill/>
        </p:spPr>
        <p:txBody>
          <a:bodyPr wrap="square" lIns="0" tIns="0" rIns="0" bIns="0" rtlCol="0">
            <a:spAutoFit/>
          </a:bodyPr>
          <a:lstStyle/>
          <a:p>
            <a:pPr>
              <a:lnSpc>
                <a:spcPct val="120000"/>
              </a:lnSpc>
              <a:spcAft>
                <a:spcPts val="1000"/>
              </a:spcAft>
            </a:pPr>
            <a:r>
              <a:rPr lang="en-US" sz="1600" b="1" dirty="0" smtClean="0">
                <a:solidFill>
                  <a:srgbClr val="0086CF"/>
                </a:solidFill>
                <a:latin typeface="Myriad Pro" panose="020B0503030403020204" pitchFamily="34" charset="0"/>
              </a:rPr>
              <a:t>Primary </a:t>
            </a:r>
            <a:r>
              <a:rPr lang="en-US" sz="1600" b="1" dirty="0">
                <a:solidFill>
                  <a:srgbClr val="0086CF"/>
                </a:solidFill>
                <a:latin typeface="Myriad Pro" panose="020B0503030403020204" pitchFamily="34" charset="0"/>
              </a:rPr>
              <a:t>goal</a:t>
            </a:r>
            <a:r>
              <a:rPr lang="en-US" dirty="0"/>
              <a:t> </a:t>
            </a:r>
            <a:r>
              <a:rPr lang="en-US" sz="1600" dirty="0">
                <a:latin typeface="Myriad Pro" panose="020B0503030403020204" pitchFamily="34" charset="0"/>
              </a:rPr>
              <a:t>is to promote the development of Ukraine and improve the material well-being of its citizens by supporting the development and implementation of reforms in Ukraine.</a:t>
            </a:r>
            <a:endParaRPr lang="uk-UA" sz="1600" dirty="0">
              <a:latin typeface="Myriad Pro" panose="020B0503030403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38" y="3222062"/>
            <a:ext cx="625571" cy="625571"/>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793" y="1564850"/>
            <a:ext cx="4576818" cy="1107588"/>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860" y="4777433"/>
            <a:ext cx="573676" cy="573676"/>
          </a:xfrm>
          <a:prstGeom prst="rect">
            <a:avLst/>
          </a:prstGeom>
        </p:spPr>
      </p:pic>
      <p:sp>
        <p:nvSpPr>
          <p:cNvPr id="14" name="TextBox 13"/>
          <p:cNvSpPr txBox="1"/>
          <p:nvPr/>
        </p:nvSpPr>
        <p:spPr>
          <a:xfrm>
            <a:off x="9172280" y="6655324"/>
            <a:ext cx="943529" cy="369332"/>
          </a:xfrm>
          <a:prstGeom prst="rect">
            <a:avLst/>
          </a:prstGeom>
          <a:noFill/>
        </p:spPr>
        <p:txBody>
          <a:bodyPr wrap="square" rtlCol="0">
            <a:spAutoFit/>
          </a:bodyPr>
          <a:lstStyle/>
          <a:p>
            <a:pPr algn="r"/>
            <a:fld id="{FB6050E1-162D-4846-BCB4-7CB6D8D49499}" type="slidenum">
              <a:rPr lang="uk-UA" smtClean="0">
                <a:solidFill>
                  <a:schemeClr val="bg1">
                    <a:lumMod val="65000"/>
                  </a:schemeClr>
                </a:solidFill>
              </a:rPr>
              <a:pPr algn="r"/>
              <a:t>3</a:t>
            </a:fld>
            <a:endParaRPr lang="uk-UA" dirty="0">
              <a:solidFill>
                <a:schemeClr val="bg1">
                  <a:lumMod val="65000"/>
                </a:schemeClr>
              </a:solidFill>
            </a:endParaRPr>
          </a:p>
        </p:txBody>
      </p:sp>
    </p:spTree>
    <p:extLst>
      <p:ext uri="{BB962C8B-B14F-4D97-AF65-F5344CB8AC3E}">
        <p14:creationId xmlns:p14="http://schemas.microsoft.com/office/powerpoint/2010/main" val="421377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Прямая соединительная линия 41"/>
          <p:cNvCxnSpPr/>
          <p:nvPr/>
        </p:nvCxnSpPr>
        <p:spPr>
          <a:xfrm flipV="1">
            <a:off x="5349050" y="395947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36" idx="3"/>
            <a:endCxn id="27" idx="1"/>
          </p:cNvCxnSpPr>
          <p:nvPr/>
        </p:nvCxnSpPr>
        <p:spPr>
          <a:xfrm>
            <a:off x="3311636" y="3684638"/>
            <a:ext cx="326832" cy="1"/>
          </a:xfrm>
          <a:prstGeom prst="line">
            <a:avLst/>
          </a:prstGeom>
          <a:ln w="28575">
            <a:solidFill>
              <a:schemeClr val="bg1">
                <a:lumMod val="65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7786" y="530352"/>
            <a:ext cx="9363456" cy="584775"/>
          </a:xfrm>
          <a:prstGeom prst="rect">
            <a:avLst/>
          </a:prstGeom>
          <a:noFill/>
        </p:spPr>
        <p:txBody>
          <a:bodyPr wrap="square" rtlCol="0">
            <a:spAutoFit/>
          </a:bodyPr>
          <a:lstStyle/>
          <a:p>
            <a:r>
              <a:rPr lang="en-US" sz="3200" b="1" dirty="0">
                <a:solidFill>
                  <a:srgbClr val="0086CF"/>
                </a:solidFill>
                <a:latin typeface="Myriad Pro" panose="020B0503030403020204" pitchFamily="34" charset="0"/>
              </a:rPr>
              <a:t>Structure</a:t>
            </a:r>
            <a:r>
              <a:rPr lang="uk-UA" sz="3200" b="1" dirty="0">
                <a:solidFill>
                  <a:srgbClr val="0086CF"/>
                </a:solidFill>
                <a:latin typeface="Myriad Pro" panose="020B0503030403020204" pitchFamily="34" charset="0"/>
              </a:rPr>
              <a:t> </a:t>
            </a:r>
            <a:r>
              <a:rPr lang="en-US" sz="3200" b="1" dirty="0">
                <a:solidFill>
                  <a:srgbClr val="0086CF"/>
                </a:solidFill>
                <a:latin typeface="Myriad Pro" panose="020B0503030403020204" pitchFamily="34" charset="0"/>
              </a:rPr>
              <a:t>of the </a:t>
            </a:r>
            <a:r>
              <a:rPr lang="en-US" sz="3200" b="1" dirty="0" smtClean="0">
                <a:solidFill>
                  <a:srgbClr val="0086CF"/>
                </a:solidFill>
                <a:latin typeface="Myriad Pro" panose="020B0503030403020204" pitchFamily="34" charset="0"/>
              </a:rPr>
              <a:t>Foundation</a:t>
            </a:r>
            <a:endParaRPr lang="uk-UA" sz="3200" dirty="0">
              <a:latin typeface="Myriad Pro" panose="020B0503030403020204" pitchFamily="34" charset="0"/>
            </a:endParaRPr>
          </a:p>
        </p:txBody>
      </p:sp>
      <p:sp>
        <p:nvSpPr>
          <p:cNvPr id="6" name="Скругленный прямоугольник 5"/>
          <p:cNvSpPr/>
          <p:nvPr/>
        </p:nvSpPr>
        <p:spPr>
          <a:xfrm>
            <a:off x="5447748" y="1347910"/>
            <a:ext cx="1927401" cy="584061"/>
          </a:xfrm>
          <a:prstGeom prst="round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кругленный прямоугольник 19"/>
          <p:cNvSpPr/>
          <p:nvPr/>
        </p:nvSpPr>
        <p:spPr>
          <a:xfrm>
            <a:off x="3295048" y="1357461"/>
            <a:ext cx="1927401" cy="584061"/>
          </a:xfrm>
          <a:prstGeom prst="round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2" descr="http://reforms.in.ua/sites/all/themes/divilon_reforms/img/logo_uk.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88606" y="1446145"/>
            <a:ext cx="431235" cy="4658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98512" y="1476347"/>
            <a:ext cx="1395656" cy="374461"/>
          </a:xfrm>
          <a:prstGeom prst="rect">
            <a:avLst/>
          </a:prstGeom>
          <a:noFill/>
        </p:spPr>
        <p:txBody>
          <a:bodyPr wrap="square" rtlCol="0">
            <a:spAutoFit/>
          </a:bodyPr>
          <a:lstStyle/>
          <a:p>
            <a:pPr>
              <a:lnSpc>
                <a:spcPts val="1100"/>
              </a:lnSpc>
            </a:pPr>
            <a:r>
              <a:rPr lang="en-US" sz="1200" b="1" dirty="0" smtClean="0">
                <a:solidFill>
                  <a:schemeClr val="bg1">
                    <a:lumMod val="50000"/>
                  </a:schemeClr>
                </a:solidFill>
              </a:rPr>
              <a:t>National Reforms </a:t>
            </a:r>
            <a:r>
              <a:rPr lang="en-US" sz="1200" b="1" dirty="0">
                <a:solidFill>
                  <a:schemeClr val="bg1">
                    <a:lumMod val="50000"/>
                  </a:schemeClr>
                </a:solidFill>
              </a:rPr>
              <a:t>Council </a:t>
            </a:r>
            <a:endParaRPr lang="uk-UA" sz="1200" b="1" dirty="0">
              <a:solidFill>
                <a:schemeClr val="bg1">
                  <a:lumMod val="50000"/>
                </a:schemeClr>
              </a:solidFill>
            </a:endParaRPr>
          </a:p>
        </p:txBody>
      </p:sp>
      <p:sp>
        <p:nvSpPr>
          <p:cNvPr id="27" name="Скругленный прямоугольник 26"/>
          <p:cNvSpPr/>
          <p:nvPr/>
        </p:nvSpPr>
        <p:spPr>
          <a:xfrm>
            <a:off x="3638468" y="3414790"/>
            <a:ext cx="3389654" cy="539697"/>
          </a:xfrm>
          <a:prstGeom prst="roundRect">
            <a:avLst/>
          </a:prstGeom>
          <a:noFill/>
          <a:ln w="28575">
            <a:solidFill>
              <a:srgbClr val="008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TextBox 27"/>
          <p:cNvSpPr txBox="1"/>
          <p:nvPr/>
        </p:nvSpPr>
        <p:spPr>
          <a:xfrm>
            <a:off x="3638468" y="3554955"/>
            <a:ext cx="3389654" cy="323165"/>
          </a:xfrm>
          <a:prstGeom prst="rect">
            <a:avLst/>
          </a:prstGeom>
          <a:noFill/>
        </p:spPr>
        <p:txBody>
          <a:bodyPr wrap="square" rtlCol="0">
            <a:spAutoFit/>
          </a:bodyPr>
          <a:lstStyle/>
          <a:p>
            <a:pPr algn="ctr">
              <a:lnSpc>
                <a:spcPts val="1800"/>
              </a:lnSpc>
            </a:pPr>
            <a:r>
              <a:rPr lang="en-US" b="1" dirty="0" smtClean="0">
                <a:solidFill>
                  <a:srgbClr val="0086CF"/>
                </a:solidFill>
                <a:latin typeface="Myriad Pro" panose="020B0503030403020204" pitchFamily="34" charset="0"/>
              </a:rPr>
              <a:t>EXECUTIVE DIRECTOR</a:t>
            </a:r>
            <a:endParaRPr lang="uk-UA" b="1" dirty="0" smtClean="0">
              <a:solidFill>
                <a:srgbClr val="0086CF"/>
              </a:solidFill>
              <a:latin typeface="Myriad Pro" panose="020B0503030403020204" pitchFamily="34" charset="0"/>
            </a:endParaRPr>
          </a:p>
        </p:txBody>
      </p:sp>
      <p:cxnSp>
        <p:nvCxnSpPr>
          <p:cNvPr id="30" name="Прямая соединительная линия 29"/>
          <p:cNvCxnSpPr/>
          <p:nvPr/>
        </p:nvCxnSpPr>
        <p:spPr>
          <a:xfrm>
            <a:off x="3052417" y="3181329"/>
            <a:ext cx="4571127"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V="1">
            <a:off x="3063050" y="2960018"/>
            <a:ext cx="0" cy="22131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7613784" y="2960018"/>
            <a:ext cx="0" cy="22131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5349050" y="3183302"/>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894602" y="2243995"/>
            <a:ext cx="4327847" cy="716023"/>
          </a:xfrm>
          <a:prstGeom prst="roundRect">
            <a:avLst/>
          </a:prstGeom>
          <a:noFill/>
          <a:ln w="38100">
            <a:solidFill>
              <a:srgbClr val="008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Скругленный прямоугольник 22"/>
          <p:cNvSpPr/>
          <p:nvPr/>
        </p:nvSpPr>
        <p:spPr>
          <a:xfrm>
            <a:off x="5447749" y="2243995"/>
            <a:ext cx="4327847" cy="716023"/>
          </a:xfrm>
          <a:prstGeom prst="roundRect">
            <a:avLst/>
          </a:prstGeom>
          <a:noFill/>
          <a:ln w="38100">
            <a:solidFill>
              <a:srgbClr val="008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TextBox 24"/>
          <p:cNvSpPr txBox="1"/>
          <p:nvPr/>
        </p:nvSpPr>
        <p:spPr>
          <a:xfrm>
            <a:off x="894603" y="2378368"/>
            <a:ext cx="4327846" cy="553998"/>
          </a:xfrm>
          <a:prstGeom prst="rect">
            <a:avLst/>
          </a:prstGeom>
          <a:noFill/>
        </p:spPr>
        <p:txBody>
          <a:bodyPr wrap="square" rtlCol="0">
            <a:spAutoFit/>
          </a:bodyPr>
          <a:lstStyle/>
          <a:p>
            <a:pPr algn="ctr">
              <a:lnSpc>
                <a:spcPts val="1800"/>
              </a:lnSpc>
            </a:pPr>
            <a:r>
              <a:rPr lang="en-US" sz="2400" b="1" dirty="0" smtClean="0">
                <a:solidFill>
                  <a:srgbClr val="0086CF"/>
                </a:solidFill>
                <a:latin typeface="Myriad Pro" panose="020B0503030403020204" pitchFamily="34" charset="0"/>
              </a:rPr>
              <a:t>MEETING</a:t>
            </a:r>
          </a:p>
          <a:p>
            <a:pPr algn="ctr">
              <a:lnSpc>
                <a:spcPts val="1800"/>
              </a:lnSpc>
            </a:pPr>
            <a:r>
              <a:rPr lang="en-US" sz="1500" dirty="0">
                <a:solidFill>
                  <a:schemeClr val="bg1">
                    <a:lumMod val="50000"/>
                  </a:schemeClr>
                </a:solidFill>
                <a:latin typeface="Myriad Pro" panose="020B0503030403020204" pitchFamily="34" charset="0"/>
              </a:rPr>
              <a:t>T</a:t>
            </a:r>
            <a:r>
              <a:rPr lang="en-US" sz="1500" dirty="0" smtClean="0">
                <a:solidFill>
                  <a:schemeClr val="bg1">
                    <a:lumMod val="50000"/>
                  </a:schemeClr>
                </a:solidFill>
                <a:latin typeface="Myriad Pro" panose="020B0503030403020204" pitchFamily="34" charset="0"/>
              </a:rPr>
              <a:t>he </a:t>
            </a:r>
            <a:r>
              <a:rPr lang="en-US" sz="1500" dirty="0">
                <a:solidFill>
                  <a:schemeClr val="bg1">
                    <a:lumMod val="50000"/>
                  </a:schemeClr>
                </a:solidFill>
                <a:latin typeface="Myriad Pro" panose="020B0503030403020204" pitchFamily="34" charset="0"/>
              </a:rPr>
              <a:t>supreme governing </a:t>
            </a:r>
            <a:r>
              <a:rPr lang="en-US" sz="1500" dirty="0" smtClean="0">
                <a:solidFill>
                  <a:schemeClr val="bg1">
                    <a:lumMod val="50000"/>
                  </a:schemeClr>
                </a:solidFill>
                <a:latin typeface="Myriad Pro" panose="020B0503030403020204" pitchFamily="34" charset="0"/>
              </a:rPr>
              <a:t>body</a:t>
            </a:r>
            <a:endParaRPr lang="uk-UA" sz="2400" b="1" dirty="0">
              <a:solidFill>
                <a:srgbClr val="0086CF"/>
              </a:solidFill>
              <a:latin typeface="Myriad Pro" panose="020B0503030403020204" pitchFamily="34" charset="0"/>
            </a:endParaRPr>
          </a:p>
        </p:txBody>
      </p:sp>
      <p:sp>
        <p:nvSpPr>
          <p:cNvPr id="26" name="TextBox 25"/>
          <p:cNvSpPr txBox="1"/>
          <p:nvPr/>
        </p:nvSpPr>
        <p:spPr>
          <a:xfrm>
            <a:off x="5457176" y="2378368"/>
            <a:ext cx="4327846" cy="553998"/>
          </a:xfrm>
          <a:prstGeom prst="rect">
            <a:avLst/>
          </a:prstGeom>
          <a:noFill/>
        </p:spPr>
        <p:txBody>
          <a:bodyPr wrap="square" rtlCol="0">
            <a:spAutoFit/>
          </a:bodyPr>
          <a:lstStyle/>
          <a:p>
            <a:pPr algn="ctr">
              <a:lnSpc>
                <a:spcPts val="1800"/>
              </a:lnSpc>
            </a:pPr>
            <a:r>
              <a:rPr lang="en-US" sz="2400" b="1" dirty="0" smtClean="0">
                <a:solidFill>
                  <a:srgbClr val="0086CF"/>
                </a:solidFill>
                <a:latin typeface="Myriad Pro" panose="020B0503030403020204" pitchFamily="34" charset="0"/>
              </a:rPr>
              <a:t>SUPERVISORY</a:t>
            </a:r>
            <a:r>
              <a:rPr lang="uk-UA" sz="2400" b="1" dirty="0" smtClean="0">
                <a:solidFill>
                  <a:srgbClr val="0086CF"/>
                </a:solidFill>
                <a:latin typeface="Myriad Pro" panose="020B0503030403020204" pitchFamily="34" charset="0"/>
              </a:rPr>
              <a:t> </a:t>
            </a:r>
            <a:r>
              <a:rPr lang="en-US" sz="2400" b="1" dirty="0" smtClean="0">
                <a:solidFill>
                  <a:srgbClr val="0086CF"/>
                </a:solidFill>
                <a:latin typeface="Myriad Pro" panose="020B0503030403020204" pitchFamily="34" charset="0"/>
              </a:rPr>
              <a:t>BOARD</a:t>
            </a:r>
          </a:p>
          <a:p>
            <a:pPr algn="ctr">
              <a:lnSpc>
                <a:spcPts val="1800"/>
              </a:lnSpc>
            </a:pPr>
            <a:r>
              <a:rPr lang="en-US" sz="1500" dirty="0">
                <a:solidFill>
                  <a:schemeClr val="bg1">
                    <a:lumMod val="50000"/>
                  </a:schemeClr>
                </a:solidFill>
                <a:latin typeface="Myriad Pro" panose="020B0503030403020204" pitchFamily="34" charset="0"/>
              </a:rPr>
              <a:t>S</a:t>
            </a:r>
            <a:r>
              <a:rPr lang="en-US" sz="1500" dirty="0" smtClean="0">
                <a:solidFill>
                  <a:schemeClr val="bg1">
                    <a:lumMod val="50000"/>
                  </a:schemeClr>
                </a:solidFill>
                <a:latin typeface="Myriad Pro" panose="020B0503030403020204" pitchFamily="34" charset="0"/>
              </a:rPr>
              <a:t>upervisory body</a:t>
            </a:r>
            <a:r>
              <a:rPr lang="en-US" dirty="0"/>
              <a:t> </a:t>
            </a:r>
            <a:r>
              <a:rPr lang="uk-UA" sz="1300" dirty="0" smtClean="0">
                <a:solidFill>
                  <a:schemeClr val="bg1">
                    <a:lumMod val="50000"/>
                  </a:schemeClr>
                </a:solidFill>
                <a:latin typeface="Myriad Pro" panose="020B0503030403020204" pitchFamily="34" charset="0"/>
              </a:rPr>
              <a:t>(</a:t>
            </a:r>
            <a:r>
              <a:rPr lang="en-US" sz="1300" dirty="0">
                <a:solidFill>
                  <a:schemeClr val="bg1">
                    <a:lumMod val="50000"/>
                  </a:schemeClr>
                </a:solidFill>
                <a:latin typeface="Myriad Pro" panose="020B0503030403020204" pitchFamily="34" charset="0"/>
              </a:rPr>
              <a:t>statutory and financial </a:t>
            </a:r>
            <a:r>
              <a:rPr lang="en-US" sz="1300" dirty="0" smtClean="0">
                <a:solidFill>
                  <a:schemeClr val="bg1">
                    <a:lumMod val="50000"/>
                  </a:schemeClr>
                </a:solidFill>
                <a:latin typeface="Myriad Pro" panose="020B0503030403020204" pitchFamily="34" charset="0"/>
              </a:rPr>
              <a:t>activities</a:t>
            </a:r>
            <a:r>
              <a:rPr lang="uk-UA" sz="1300" dirty="0" smtClean="0">
                <a:solidFill>
                  <a:schemeClr val="bg1">
                    <a:lumMod val="50000"/>
                  </a:schemeClr>
                </a:solidFill>
                <a:latin typeface="Myriad Pro" panose="020B0503030403020204" pitchFamily="34" charset="0"/>
              </a:rPr>
              <a:t>)</a:t>
            </a:r>
            <a:endParaRPr lang="uk-UA" sz="1300" b="1" dirty="0">
              <a:solidFill>
                <a:schemeClr val="bg1">
                  <a:lumMod val="50000"/>
                </a:schemeClr>
              </a:solidFill>
              <a:latin typeface="Myriad Pro" panose="020B0503030403020204" pitchFamily="34" charset="0"/>
            </a:endParaRPr>
          </a:p>
        </p:txBody>
      </p:sp>
      <p:sp>
        <p:nvSpPr>
          <p:cNvPr id="36" name="Скругленный прямоугольник 35"/>
          <p:cNvSpPr/>
          <p:nvPr/>
        </p:nvSpPr>
        <p:spPr>
          <a:xfrm>
            <a:off x="1378794" y="3468408"/>
            <a:ext cx="1932842" cy="432460"/>
          </a:xfrm>
          <a:prstGeom prst="roundRect">
            <a:avLst/>
          </a:prstGeom>
          <a:noFill/>
          <a:ln w="28575">
            <a:solidFill>
              <a:srgbClr val="0086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TextBox 36"/>
          <p:cNvSpPr txBox="1"/>
          <p:nvPr/>
        </p:nvSpPr>
        <p:spPr>
          <a:xfrm>
            <a:off x="1378794" y="3533689"/>
            <a:ext cx="1927932" cy="323165"/>
          </a:xfrm>
          <a:prstGeom prst="rect">
            <a:avLst/>
          </a:prstGeom>
          <a:noFill/>
        </p:spPr>
        <p:txBody>
          <a:bodyPr wrap="square" rtlCol="0">
            <a:spAutoFit/>
          </a:bodyPr>
          <a:lstStyle/>
          <a:p>
            <a:pPr algn="ctr">
              <a:lnSpc>
                <a:spcPts val="1800"/>
              </a:lnSpc>
            </a:pPr>
            <a:r>
              <a:rPr lang="en-US" sz="1400" b="1" dirty="0" smtClean="0">
                <a:solidFill>
                  <a:srgbClr val="0086CF"/>
                </a:solidFill>
                <a:latin typeface="Myriad Pro" panose="020B0503030403020204" pitchFamily="34" charset="0"/>
              </a:rPr>
              <a:t>CHIEF ACCOUNTANT</a:t>
            </a:r>
            <a:endParaRPr lang="uk-UA" sz="1400" b="1" dirty="0" smtClean="0">
              <a:solidFill>
                <a:srgbClr val="0086CF"/>
              </a:solidFill>
              <a:latin typeface="Myriad Pro" panose="020B0503030403020204" pitchFamily="34" charset="0"/>
            </a:endParaRPr>
          </a:p>
        </p:txBody>
      </p:sp>
      <p:cxnSp>
        <p:nvCxnSpPr>
          <p:cNvPr id="46" name="Прямая соединительная линия 45"/>
          <p:cNvCxnSpPr/>
          <p:nvPr/>
        </p:nvCxnSpPr>
        <p:spPr>
          <a:xfrm flipV="1">
            <a:off x="1499924"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894602"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Скругленный прямоугольник 47"/>
          <p:cNvSpPr/>
          <p:nvPr/>
        </p:nvSpPr>
        <p:spPr>
          <a:xfrm>
            <a:off x="2424419"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0" name="Скругленный прямоугольник 49"/>
          <p:cNvSpPr/>
          <p:nvPr/>
        </p:nvSpPr>
        <p:spPr>
          <a:xfrm>
            <a:off x="3954236"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1" name="Скругленный прямоугольник 50"/>
          <p:cNvSpPr/>
          <p:nvPr/>
        </p:nvSpPr>
        <p:spPr>
          <a:xfrm>
            <a:off x="5484053"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Скругленный прямоугольник 51"/>
          <p:cNvSpPr/>
          <p:nvPr/>
        </p:nvSpPr>
        <p:spPr>
          <a:xfrm>
            <a:off x="7013870"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3" name="Скругленный прямоугольник 52"/>
          <p:cNvSpPr/>
          <p:nvPr/>
        </p:nvSpPr>
        <p:spPr>
          <a:xfrm>
            <a:off x="8543686" y="4669424"/>
            <a:ext cx="1231910" cy="1138139"/>
          </a:xfrm>
          <a:prstGeom prst="roundRect">
            <a:avLst>
              <a:gd name="adj" fmla="val 9193"/>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55" name="Прямая соединительная линия 54"/>
          <p:cNvCxnSpPr/>
          <p:nvPr/>
        </p:nvCxnSpPr>
        <p:spPr>
          <a:xfrm flipV="1">
            <a:off x="9160375"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V="1">
            <a:off x="7629825"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6085024"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4565658"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nvCxnSpPr>
        <p:spPr>
          <a:xfrm flipV="1">
            <a:off x="3063050" y="4446599"/>
            <a:ext cx="0" cy="221311"/>
          </a:xfrm>
          <a:prstGeom prst="line">
            <a:avLst/>
          </a:prstGeom>
          <a:ln w="28575">
            <a:solidFill>
              <a:schemeClr val="bg1">
                <a:lumMod val="65000"/>
              </a:schemeClr>
            </a:solidFill>
            <a:headEnd type="triangle" w="med" len="med"/>
          </a:ln>
        </p:spPr>
        <p:style>
          <a:lnRef idx="1">
            <a:schemeClr val="accent1"/>
          </a:lnRef>
          <a:fillRef idx="0">
            <a:schemeClr val="accent1"/>
          </a:fillRef>
          <a:effectRef idx="0">
            <a:schemeClr val="accent1"/>
          </a:effectRef>
          <a:fontRef idx="minor">
            <a:schemeClr val="tx1"/>
          </a:fontRef>
        </p:style>
      </p:cxnSp>
      <p:sp>
        <p:nvSpPr>
          <p:cNvPr id="72" name="Прямоугольник 71"/>
          <p:cNvSpPr/>
          <p:nvPr/>
        </p:nvSpPr>
        <p:spPr>
          <a:xfrm>
            <a:off x="1489225" y="4180791"/>
            <a:ext cx="7692482" cy="2745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73" name="TextBox 72"/>
          <p:cNvSpPr txBox="1"/>
          <p:nvPr/>
        </p:nvSpPr>
        <p:spPr>
          <a:xfrm>
            <a:off x="1473767" y="4159877"/>
            <a:ext cx="7723396" cy="323165"/>
          </a:xfrm>
          <a:prstGeom prst="rect">
            <a:avLst/>
          </a:prstGeom>
          <a:noFill/>
          <a:ln>
            <a:noFill/>
          </a:ln>
        </p:spPr>
        <p:txBody>
          <a:bodyPr wrap="square" rtlCol="0">
            <a:spAutoFit/>
          </a:bodyPr>
          <a:lstStyle/>
          <a:p>
            <a:pPr algn="ctr">
              <a:lnSpc>
                <a:spcPts val="1800"/>
              </a:lnSpc>
            </a:pPr>
            <a:r>
              <a:rPr lang="en-US" sz="1200" b="1" dirty="0" smtClean="0">
                <a:solidFill>
                  <a:schemeClr val="bg1"/>
                </a:solidFill>
                <a:latin typeface="Myriad Pro" panose="020B0503030403020204" pitchFamily="34" charset="0"/>
              </a:rPr>
              <a:t>PROJECTS</a:t>
            </a:r>
            <a:r>
              <a:rPr lang="uk-UA" sz="1200" b="1" dirty="0" smtClean="0">
                <a:solidFill>
                  <a:schemeClr val="bg1"/>
                </a:solidFill>
                <a:latin typeface="Myriad Pro" panose="020B0503030403020204" pitchFamily="34" charset="0"/>
              </a:rPr>
              <a:t> </a:t>
            </a:r>
            <a:r>
              <a:rPr lang="en-US" sz="1200" b="1" dirty="0" smtClean="0">
                <a:solidFill>
                  <a:schemeClr val="bg1"/>
                </a:solidFill>
                <a:latin typeface="Myriad Pro" panose="020B0503030403020204" pitchFamily="34" charset="0"/>
              </a:rPr>
              <a:t>AND</a:t>
            </a:r>
            <a:r>
              <a:rPr lang="uk-UA" sz="1200" b="1" dirty="0" smtClean="0">
                <a:solidFill>
                  <a:schemeClr val="bg1"/>
                </a:solidFill>
                <a:latin typeface="Myriad Pro" panose="020B0503030403020204" pitchFamily="34" charset="0"/>
              </a:rPr>
              <a:t> </a:t>
            </a:r>
            <a:r>
              <a:rPr lang="en-US" sz="1200" b="1" dirty="0" smtClean="0">
                <a:solidFill>
                  <a:schemeClr val="bg1"/>
                </a:solidFill>
                <a:latin typeface="Myriad Pro" panose="020B0503030403020204" pitchFamily="34" charset="0"/>
              </a:rPr>
              <a:t>INITIATIVES OF THE FOUNDATION</a:t>
            </a:r>
            <a:r>
              <a:rPr lang="uk-UA" sz="1200" b="1" dirty="0" smtClean="0">
                <a:solidFill>
                  <a:schemeClr val="bg1"/>
                </a:solidFill>
                <a:latin typeface="Myriad Pro" panose="020B0503030403020204" pitchFamily="34" charset="0"/>
              </a:rPr>
              <a:t> </a:t>
            </a:r>
          </a:p>
        </p:txBody>
      </p:sp>
      <p:sp>
        <p:nvSpPr>
          <p:cNvPr id="74" name="TextBox 73"/>
          <p:cNvSpPr txBox="1"/>
          <p:nvPr/>
        </p:nvSpPr>
        <p:spPr>
          <a:xfrm>
            <a:off x="894602" y="4829271"/>
            <a:ext cx="1231910" cy="830997"/>
          </a:xfrm>
          <a:prstGeom prst="rect">
            <a:avLst/>
          </a:prstGeom>
          <a:noFill/>
        </p:spPr>
        <p:txBody>
          <a:bodyPr wrap="square" rtlCol="0">
            <a:spAutoFit/>
          </a:bodyPr>
          <a:lstStyle/>
          <a:p>
            <a:pPr algn="ctr"/>
            <a:r>
              <a:rPr lang="en-US" sz="1200" b="1" dirty="0" smtClean="0">
                <a:solidFill>
                  <a:srgbClr val="0086CF"/>
                </a:solidFill>
                <a:latin typeface="Myriad Pro" panose="020B0503030403020204" pitchFamily="34" charset="0"/>
              </a:rPr>
              <a:t>PROJECT MANAGEMENT OFFICE </a:t>
            </a:r>
          </a:p>
          <a:p>
            <a:pPr algn="ctr"/>
            <a:r>
              <a:rPr lang="en-US" sz="1200" b="1" dirty="0" smtClean="0">
                <a:solidFill>
                  <a:srgbClr val="0086CF"/>
                </a:solidFill>
                <a:latin typeface="Myriad Pro" panose="020B0503030403020204" pitchFamily="34" charset="0"/>
              </a:rPr>
              <a:t>(PMO)</a:t>
            </a:r>
            <a:endParaRPr lang="uk-UA" sz="1200" b="1" dirty="0" smtClean="0">
              <a:solidFill>
                <a:srgbClr val="0086CF"/>
              </a:solidFill>
              <a:latin typeface="Myriad Pro" panose="020B0503030403020204" pitchFamily="34" charset="0"/>
            </a:endParaRPr>
          </a:p>
        </p:txBody>
      </p:sp>
      <p:sp>
        <p:nvSpPr>
          <p:cNvPr id="76" name="TextBox 75"/>
          <p:cNvSpPr txBox="1"/>
          <p:nvPr/>
        </p:nvSpPr>
        <p:spPr>
          <a:xfrm>
            <a:off x="2429165" y="4993655"/>
            <a:ext cx="1231910" cy="430887"/>
          </a:xfrm>
          <a:prstGeom prst="rect">
            <a:avLst/>
          </a:prstGeom>
          <a:noFill/>
        </p:spPr>
        <p:txBody>
          <a:bodyPr wrap="square" rtlCol="0">
            <a:spAutoFit/>
          </a:bodyPr>
          <a:lstStyle/>
          <a:p>
            <a:pPr algn="ctr"/>
            <a:r>
              <a:rPr lang="en-US" sz="1100" b="1" dirty="0" smtClean="0">
                <a:solidFill>
                  <a:srgbClr val="0086CF"/>
                </a:solidFill>
                <a:latin typeface="Myriad Pro" panose="020B0503030403020204" pitchFamily="34" charset="0"/>
              </a:rPr>
              <a:t>REFORMS COMMUNICATION</a:t>
            </a:r>
            <a:endParaRPr lang="uk-UA" sz="1100" b="1" dirty="0" smtClean="0">
              <a:solidFill>
                <a:srgbClr val="0086CF"/>
              </a:solidFill>
              <a:latin typeface="Myriad Pro" panose="020B0503030403020204" pitchFamily="34" charset="0"/>
            </a:endParaRPr>
          </a:p>
        </p:txBody>
      </p:sp>
      <p:sp>
        <p:nvSpPr>
          <p:cNvPr id="77" name="TextBox 76"/>
          <p:cNvSpPr txBox="1"/>
          <p:nvPr/>
        </p:nvSpPr>
        <p:spPr>
          <a:xfrm>
            <a:off x="7008630" y="4822024"/>
            <a:ext cx="1231910" cy="830997"/>
          </a:xfrm>
          <a:prstGeom prst="rect">
            <a:avLst/>
          </a:prstGeom>
          <a:noFill/>
        </p:spPr>
        <p:txBody>
          <a:bodyPr wrap="square" rtlCol="0">
            <a:spAutoFit/>
          </a:bodyPr>
          <a:lstStyle/>
          <a:p>
            <a:pPr algn="ctr"/>
            <a:r>
              <a:rPr lang="en-US" sz="1200" b="1" dirty="0">
                <a:solidFill>
                  <a:srgbClr val="0086CF"/>
                </a:solidFill>
                <a:latin typeface="Myriad Pro" panose="020B0503030403020204" pitchFamily="34" charset="0"/>
              </a:rPr>
              <a:t>INITIATIVE</a:t>
            </a:r>
            <a:r>
              <a:rPr lang="ru-RU" sz="1200" b="1" dirty="0">
                <a:solidFill>
                  <a:srgbClr val="0086CF"/>
                </a:solidFill>
                <a:latin typeface="Myriad Pro" panose="020B0503030403020204" pitchFamily="34" charset="0"/>
              </a:rPr>
              <a:t/>
            </a:r>
            <a:br>
              <a:rPr lang="ru-RU" sz="1200" b="1" dirty="0">
                <a:solidFill>
                  <a:srgbClr val="0086CF"/>
                </a:solidFill>
                <a:latin typeface="Myriad Pro" panose="020B0503030403020204" pitchFamily="34" charset="0"/>
              </a:rPr>
            </a:br>
            <a:r>
              <a:rPr lang="uk-UA" sz="1200" b="1" dirty="0" smtClean="0">
                <a:solidFill>
                  <a:srgbClr val="0086CF"/>
                </a:solidFill>
                <a:latin typeface="Myriad Pro" panose="020B0503030403020204" pitchFamily="34" charset="0"/>
              </a:rPr>
              <a:t> </a:t>
            </a:r>
            <a:r>
              <a:rPr lang="en-US" sz="1200" b="1" dirty="0" smtClean="0">
                <a:solidFill>
                  <a:srgbClr val="0086CF"/>
                </a:solidFill>
                <a:latin typeface="Myriad Pro" panose="020B0503030403020204" pitchFamily="34" charset="0"/>
              </a:rPr>
              <a:t>GO GLOBAL (UKRAINE</a:t>
            </a:r>
            <a:r>
              <a:rPr lang="uk-UA" sz="1200" b="1" dirty="0" smtClean="0">
                <a:solidFill>
                  <a:srgbClr val="0086CF"/>
                </a:solidFill>
                <a:latin typeface="Myriad Pro" panose="020B0503030403020204" pitchFamily="34" charset="0"/>
              </a:rPr>
              <a:t> </a:t>
            </a:r>
            <a:r>
              <a:rPr lang="en-US" sz="1200" b="1" dirty="0" smtClean="0">
                <a:solidFill>
                  <a:srgbClr val="0086CF"/>
                </a:solidFill>
                <a:latin typeface="Myriad Pro" panose="020B0503030403020204" pitchFamily="34" charset="0"/>
              </a:rPr>
              <a:t>SPEAKING)</a:t>
            </a:r>
            <a:endParaRPr lang="uk-UA" sz="1200" b="1" dirty="0" smtClean="0">
              <a:solidFill>
                <a:srgbClr val="0086CF"/>
              </a:solidFill>
              <a:latin typeface="Myriad Pro" panose="020B0503030403020204" pitchFamily="34" charset="0"/>
            </a:endParaRPr>
          </a:p>
        </p:txBody>
      </p:sp>
      <p:sp>
        <p:nvSpPr>
          <p:cNvPr id="79" name="TextBox 78"/>
          <p:cNvSpPr txBox="1"/>
          <p:nvPr/>
        </p:nvSpPr>
        <p:spPr>
          <a:xfrm>
            <a:off x="8558595" y="5067365"/>
            <a:ext cx="1231910" cy="307777"/>
          </a:xfrm>
          <a:prstGeom prst="rect">
            <a:avLst/>
          </a:prstGeom>
          <a:noFill/>
        </p:spPr>
        <p:txBody>
          <a:bodyPr wrap="square" lIns="0" tIns="0" rIns="0" bIns="0" rtlCol="0">
            <a:spAutoFit/>
          </a:bodyPr>
          <a:lstStyle/>
          <a:p>
            <a:pPr algn="ctr"/>
            <a:r>
              <a:rPr lang="en-US" sz="2000" b="1" spc="-20" dirty="0" smtClean="0">
                <a:solidFill>
                  <a:srgbClr val="0086CF"/>
                </a:solidFill>
                <a:latin typeface="Myriad Pro" panose="020B0503030403020204" pitchFamily="34" charset="0"/>
              </a:rPr>
              <a:t>•  •  •</a:t>
            </a:r>
            <a:endParaRPr lang="uk-UA" sz="2000" b="1" dirty="0" smtClean="0">
              <a:solidFill>
                <a:srgbClr val="0086CF"/>
              </a:solidFill>
              <a:latin typeface="Myriad Pro" panose="020B0503030403020204" pitchFamily="34" charset="0"/>
            </a:endParaRPr>
          </a:p>
        </p:txBody>
      </p:sp>
      <p:sp>
        <p:nvSpPr>
          <p:cNvPr id="80" name="TextBox 79"/>
          <p:cNvSpPr txBox="1"/>
          <p:nvPr/>
        </p:nvSpPr>
        <p:spPr>
          <a:xfrm>
            <a:off x="9172280" y="6655324"/>
            <a:ext cx="943529" cy="369332"/>
          </a:xfrm>
          <a:prstGeom prst="rect">
            <a:avLst/>
          </a:prstGeom>
          <a:noFill/>
        </p:spPr>
        <p:txBody>
          <a:bodyPr wrap="square" rtlCol="0">
            <a:spAutoFit/>
          </a:bodyPr>
          <a:lstStyle/>
          <a:p>
            <a:pPr algn="r"/>
            <a:fld id="{11C7F712-8A34-4E01-93CB-4171BCBDE005}" type="slidenum">
              <a:rPr lang="uk-UA" smtClean="0">
                <a:solidFill>
                  <a:schemeClr val="bg1">
                    <a:lumMod val="65000"/>
                  </a:schemeClr>
                </a:solidFill>
              </a:rPr>
              <a:t>4</a:t>
            </a:fld>
            <a:endParaRPr lang="uk-UA" dirty="0">
              <a:solidFill>
                <a:schemeClr val="bg1">
                  <a:lumMod val="65000"/>
                </a:schemeClr>
              </a:solidFill>
            </a:endParaRPr>
          </a:p>
        </p:txBody>
      </p:sp>
      <p:sp>
        <p:nvSpPr>
          <p:cNvPr id="45" name="TextBox 44"/>
          <p:cNvSpPr txBox="1"/>
          <p:nvPr/>
        </p:nvSpPr>
        <p:spPr>
          <a:xfrm>
            <a:off x="3954345" y="4915327"/>
            <a:ext cx="1231910" cy="646331"/>
          </a:xfrm>
          <a:prstGeom prst="rect">
            <a:avLst/>
          </a:prstGeom>
          <a:noFill/>
        </p:spPr>
        <p:txBody>
          <a:bodyPr wrap="square" rtlCol="0">
            <a:spAutoFit/>
          </a:bodyPr>
          <a:lstStyle/>
          <a:p>
            <a:pPr algn="ctr"/>
            <a:r>
              <a:rPr lang="en-US" sz="1200" b="1" dirty="0" smtClean="0">
                <a:solidFill>
                  <a:srgbClr val="0086CF"/>
                </a:solidFill>
                <a:latin typeface="Myriad Pro" panose="020B0503030403020204" pitchFamily="34" charset="0"/>
              </a:rPr>
              <a:t>INITIATIVE</a:t>
            </a:r>
            <a:r>
              <a:rPr lang="ru-RU" sz="1200" b="1" dirty="0" smtClean="0">
                <a:solidFill>
                  <a:srgbClr val="0086CF"/>
                </a:solidFill>
                <a:latin typeface="Myriad Pro" panose="020B0503030403020204" pitchFamily="34" charset="0"/>
              </a:rPr>
              <a:t/>
            </a:r>
            <a:br>
              <a:rPr lang="ru-RU" sz="1200" b="1" dirty="0" smtClean="0">
                <a:solidFill>
                  <a:srgbClr val="0086CF"/>
                </a:solidFill>
                <a:latin typeface="Myriad Pro" panose="020B0503030403020204" pitchFamily="34" charset="0"/>
              </a:rPr>
            </a:br>
            <a:r>
              <a:rPr lang="en-US" sz="1200" b="1" dirty="0" smtClean="0">
                <a:solidFill>
                  <a:srgbClr val="0086CF"/>
                </a:solidFill>
                <a:latin typeface="Myriad Pro" panose="020B0503030403020204" pitchFamily="34" charset="0"/>
              </a:rPr>
              <a:t>DIGITAL UKRAINE</a:t>
            </a:r>
            <a:endParaRPr lang="uk-UA" sz="1200" b="1" dirty="0" smtClean="0">
              <a:solidFill>
                <a:srgbClr val="0086CF"/>
              </a:solidFill>
              <a:latin typeface="Myriad Pro" panose="020B0503030403020204" pitchFamily="34" charset="0"/>
            </a:endParaRPr>
          </a:p>
        </p:txBody>
      </p:sp>
      <p:sp>
        <p:nvSpPr>
          <p:cNvPr id="49" name="TextBox 48"/>
          <p:cNvSpPr txBox="1"/>
          <p:nvPr/>
        </p:nvSpPr>
        <p:spPr>
          <a:xfrm>
            <a:off x="5467118" y="4888472"/>
            <a:ext cx="1231910" cy="738664"/>
          </a:xfrm>
          <a:prstGeom prst="rect">
            <a:avLst/>
          </a:prstGeom>
          <a:noFill/>
        </p:spPr>
        <p:txBody>
          <a:bodyPr wrap="square" lIns="0" tIns="0" rIns="0" bIns="0" rtlCol="0">
            <a:spAutoFit/>
          </a:bodyPr>
          <a:lstStyle/>
          <a:p>
            <a:pPr algn="ctr"/>
            <a:r>
              <a:rPr lang="en-US" sz="1200" b="1" dirty="0">
                <a:solidFill>
                  <a:srgbClr val="0086CF"/>
                </a:solidFill>
                <a:latin typeface="Myriad Pro" panose="020B0503030403020204" pitchFamily="34" charset="0"/>
              </a:rPr>
              <a:t>PROFESSIONALS FOR REFORM SUPPORT MECHANISM</a:t>
            </a:r>
            <a:endParaRPr lang="ru-RU" sz="1200" b="1" dirty="0">
              <a:solidFill>
                <a:srgbClr val="0086CF"/>
              </a:solidFill>
              <a:latin typeface="Myriad Pro" panose="020B0503030403020204" pitchFamily="34" charset="0"/>
            </a:endParaRPr>
          </a:p>
        </p:txBody>
      </p:sp>
      <p:sp>
        <p:nvSpPr>
          <p:cNvPr id="54" name="TextBox 53"/>
          <p:cNvSpPr txBox="1"/>
          <p:nvPr/>
        </p:nvSpPr>
        <p:spPr>
          <a:xfrm>
            <a:off x="5447749" y="1535611"/>
            <a:ext cx="1927400" cy="238783"/>
          </a:xfrm>
          <a:prstGeom prst="rect">
            <a:avLst/>
          </a:prstGeom>
          <a:noFill/>
        </p:spPr>
        <p:txBody>
          <a:bodyPr wrap="square" rtlCol="0">
            <a:spAutoFit/>
          </a:bodyPr>
          <a:lstStyle/>
          <a:p>
            <a:pPr algn="ctr">
              <a:lnSpc>
                <a:spcPts val="1100"/>
              </a:lnSpc>
            </a:pPr>
            <a:r>
              <a:rPr lang="en-US" sz="1200" b="1" dirty="0" smtClean="0">
                <a:solidFill>
                  <a:schemeClr val="bg1">
                    <a:lumMod val="50000"/>
                  </a:schemeClr>
                </a:solidFill>
              </a:rPr>
              <a:t>DONORS</a:t>
            </a:r>
            <a:endParaRPr lang="uk-UA" sz="1200" b="1" dirty="0">
              <a:solidFill>
                <a:schemeClr val="bg1">
                  <a:lumMod val="50000"/>
                </a:schemeClr>
              </a:solidFill>
            </a:endParaRPr>
          </a:p>
        </p:txBody>
      </p:sp>
    </p:spTree>
    <p:extLst>
      <p:ext uri="{BB962C8B-B14F-4D97-AF65-F5344CB8AC3E}">
        <p14:creationId xmlns:p14="http://schemas.microsoft.com/office/powerpoint/2010/main" val="363616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Areas of Activities</a:t>
            </a:r>
            <a:r>
              <a:rPr lang="uk-UA" sz="3200" b="1" dirty="0" smtClean="0">
                <a:solidFill>
                  <a:srgbClr val="0086CF"/>
                </a:solidFill>
                <a:latin typeface="Myriad Pro" panose="020B0503030403020204" pitchFamily="34" charset="0"/>
              </a:rPr>
              <a:t> </a:t>
            </a:r>
            <a:endParaRPr lang="uk-UA" sz="3200" dirty="0">
              <a:latin typeface="Myriad Pro" panose="020B0503030403020204" pitchFamily="34" charset="0"/>
            </a:endParaRPr>
          </a:p>
        </p:txBody>
      </p:sp>
      <p:sp>
        <p:nvSpPr>
          <p:cNvPr id="62" name="TextBox 61"/>
          <p:cNvSpPr txBox="1"/>
          <p:nvPr/>
        </p:nvSpPr>
        <p:spPr>
          <a:xfrm>
            <a:off x="6240546" y="1050886"/>
            <a:ext cx="2875174" cy="954107"/>
          </a:xfrm>
          <a:prstGeom prst="rect">
            <a:avLst/>
          </a:prstGeom>
          <a:noFill/>
        </p:spPr>
        <p:txBody>
          <a:bodyPr wrap="square" rtlCol="0">
            <a:spAutoFit/>
          </a:bodyPr>
          <a:lstStyle/>
          <a:p>
            <a:r>
              <a:rPr lang="en-US" sz="1400" b="1" dirty="0">
                <a:solidFill>
                  <a:srgbClr val="0086CF"/>
                </a:solidFill>
                <a:latin typeface="Myriad Pro" panose="020B0503030403020204" pitchFamily="34" charset="0"/>
              </a:rPr>
              <a:t>Coordination of the process of development, implementation and monitoring of implementation of reforms</a:t>
            </a:r>
            <a:endParaRPr lang="uk-UA" sz="1400" b="1" dirty="0">
              <a:solidFill>
                <a:srgbClr val="0086CF"/>
              </a:solidFill>
              <a:latin typeface="Myriad Pro" panose="020B0503030403020204" pitchFamily="34" charset="0"/>
            </a:endParaRP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4281" y="1232142"/>
            <a:ext cx="526838" cy="526838"/>
          </a:xfrm>
          <a:prstGeom prst="rect">
            <a:avLst/>
          </a:prstGeom>
        </p:spPr>
      </p:pic>
      <p:sp>
        <p:nvSpPr>
          <p:cNvPr id="66" name="TextBox 65"/>
          <p:cNvSpPr txBox="1"/>
          <p:nvPr/>
        </p:nvSpPr>
        <p:spPr>
          <a:xfrm>
            <a:off x="7021630" y="2532135"/>
            <a:ext cx="2875174" cy="954107"/>
          </a:xfrm>
          <a:prstGeom prst="rect">
            <a:avLst/>
          </a:prstGeom>
          <a:noFill/>
        </p:spPr>
        <p:txBody>
          <a:bodyPr wrap="square" rtlCol="0">
            <a:spAutoFit/>
          </a:bodyPr>
          <a:lstStyle/>
          <a:p>
            <a:r>
              <a:rPr lang="en-US" sz="1400" b="1" dirty="0">
                <a:solidFill>
                  <a:srgbClr val="0086CF"/>
                </a:solidFill>
                <a:latin typeface="Myriad Pro" panose="020B0503030403020204" pitchFamily="34" charset="0"/>
              </a:rPr>
              <a:t>Selection, recruitment and coordination of experts for development and monitoring of implementation of reforms</a:t>
            </a:r>
            <a:endParaRPr lang="uk-UA" sz="1400" b="1" dirty="0">
              <a:solidFill>
                <a:srgbClr val="0086CF"/>
              </a:solidFill>
              <a:latin typeface="Myriad Pro" panose="020B0503030403020204" pitchFamily="34" charset="0"/>
            </a:endParaRPr>
          </a:p>
        </p:txBody>
      </p:sp>
      <p:pic>
        <p:nvPicPr>
          <p:cNvPr id="45" name="Рисунок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213" y="1859378"/>
            <a:ext cx="678730" cy="678730"/>
          </a:xfrm>
          <a:prstGeom prst="rect">
            <a:avLst/>
          </a:prstGeom>
        </p:spPr>
      </p:pic>
      <p:sp>
        <p:nvSpPr>
          <p:cNvPr id="69" name="TextBox 68"/>
          <p:cNvSpPr txBox="1"/>
          <p:nvPr/>
        </p:nvSpPr>
        <p:spPr>
          <a:xfrm>
            <a:off x="7050949" y="4086593"/>
            <a:ext cx="3177133" cy="738664"/>
          </a:xfrm>
          <a:prstGeom prst="rect">
            <a:avLst/>
          </a:prstGeom>
          <a:noFill/>
        </p:spPr>
        <p:txBody>
          <a:bodyPr wrap="square" rtlCol="0">
            <a:spAutoFit/>
          </a:bodyPr>
          <a:lstStyle/>
          <a:p>
            <a:r>
              <a:rPr lang="en-US" sz="1400" b="1" dirty="0">
                <a:solidFill>
                  <a:srgbClr val="0086CF"/>
                </a:solidFill>
                <a:latin typeface="Myriad Pro" panose="020B0503030403020204" pitchFamily="34" charset="0"/>
              </a:rPr>
              <a:t>Engagement of the community in the development, monitoring and control of the reforms process</a:t>
            </a:r>
            <a:endParaRPr lang="uk-UA" sz="1400" b="1" dirty="0">
              <a:solidFill>
                <a:srgbClr val="0086CF"/>
              </a:solidFill>
              <a:latin typeface="Myriad Pro" panose="020B0503030403020204" pitchFamily="34" charset="0"/>
            </a:endParaRPr>
          </a:p>
        </p:txBody>
      </p:sp>
      <p:pic>
        <p:nvPicPr>
          <p:cNvPr id="49" name="Рисунок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8744" y="3504890"/>
            <a:ext cx="660473" cy="660473"/>
          </a:xfrm>
          <a:prstGeom prst="rect">
            <a:avLst/>
          </a:prstGeom>
        </p:spPr>
      </p:pic>
      <p:sp>
        <p:nvSpPr>
          <p:cNvPr id="71" name="TextBox 70"/>
          <p:cNvSpPr txBox="1"/>
          <p:nvPr/>
        </p:nvSpPr>
        <p:spPr>
          <a:xfrm>
            <a:off x="7098384" y="5673408"/>
            <a:ext cx="2875174" cy="523220"/>
          </a:xfrm>
          <a:prstGeom prst="rect">
            <a:avLst/>
          </a:prstGeom>
          <a:noFill/>
        </p:spPr>
        <p:txBody>
          <a:bodyPr wrap="square" rtlCol="0">
            <a:spAutoFit/>
          </a:bodyPr>
          <a:lstStyle/>
          <a:p>
            <a:r>
              <a:rPr lang="en-US" sz="1400" b="1" dirty="0">
                <a:solidFill>
                  <a:srgbClr val="0086CF"/>
                </a:solidFill>
                <a:latin typeface="Myriad Pro" panose="020B0503030403020204" pitchFamily="34" charset="0"/>
              </a:rPr>
              <a:t>Improvement of civil servants’ professionalism</a:t>
            </a:r>
            <a:endParaRPr lang="uk-UA" sz="1400" b="1" dirty="0">
              <a:solidFill>
                <a:srgbClr val="0086CF"/>
              </a:solidFill>
              <a:latin typeface="Myriad Pro" panose="020B0503030403020204" pitchFamily="34" charset="0"/>
            </a:endParaRPr>
          </a:p>
        </p:txBody>
      </p:sp>
      <p:pic>
        <p:nvPicPr>
          <p:cNvPr id="54" name="Рисунок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384" y="5002639"/>
            <a:ext cx="804109" cy="804109"/>
          </a:xfrm>
          <a:prstGeom prst="rect">
            <a:avLst/>
          </a:prstGeom>
        </p:spPr>
      </p:pic>
      <p:sp>
        <p:nvSpPr>
          <p:cNvPr id="80" name="TextBox 79"/>
          <p:cNvSpPr txBox="1"/>
          <p:nvPr/>
        </p:nvSpPr>
        <p:spPr>
          <a:xfrm>
            <a:off x="4419886" y="5899651"/>
            <a:ext cx="2613795" cy="523220"/>
          </a:xfrm>
          <a:prstGeom prst="rect">
            <a:avLst/>
          </a:prstGeom>
          <a:noFill/>
        </p:spPr>
        <p:txBody>
          <a:bodyPr wrap="square" rtlCol="0">
            <a:spAutoFit/>
          </a:bodyPr>
          <a:lstStyle/>
          <a:p>
            <a:r>
              <a:rPr lang="en-US" sz="1400" b="1" dirty="0">
                <a:solidFill>
                  <a:srgbClr val="0086CF"/>
                </a:solidFill>
                <a:latin typeface="Myriad Pro" panose="020B0503030403020204" pitchFamily="34" charset="0"/>
              </a:rPr>
              <a:t>Attracting of investment into Ukraine</a:t>
            </a:r>
            <a:endParaRPr lang="uk-UA" sz="1400" b="1" dirty="0">
              <a:solidFill>
                <a:srgbClr val="0086CF"/>
              </a:solidFill>
              <a:latin typeface="Myriad Pro" panose="020B0503030403020204" pitchFamily="34" charset="0"/>
            </a:endParaRPr>
          </a:p>
        </p:txBody>
      </p:sp>
      <p:pic>
        <p:nvPicPr>
          <p:cNvPr id="59" name="Рисунок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2534" y="5404693"/>
            <a:ext cx="556182" cy="556182"/>
          </a:xfrm>
          <a:prstGeom prst="rect">
            <a:avLst/>
          </a:prstGeom>
        </p:spPr>
      </p:pic>
      <p:sp>
        <p:nvSpPr>
          <p:cNvPr id="81" name="TextBox 80"/>
          <p:cNvSpPr txBox="1"/>
          <p:nvPr/>
        </p:nvSpPr>
        <p:spPr>
          <a:xfrm>
            <a:off x="898524" y="5304076"/>
            <a:ext cx="2613795" cy="523220"/>
          </a:xfrm>
          <a:prstGeom prst="rect">
            <a:avLst/>
          </a:prstGeom>
          <a:noFill/>
        </p:spPr>
        <p:txBody>
          <a:bodyPr wrap="square" rtlCol="0">
            <a:spAutoFit/>
          </a:bodyPr>
          <a:lstStyle/>
          <a:p>
            <a:r>
              <a:rPr lang="en-US" sz="1400" b="1" dirty="0">
                <a:solidFill>
                  <a:srgbClr val="0086CF"/>
                </a:solidFill>
                <a:latin typeface="Myriad Pro" panose="020B0503030403020204" pitchFamily="34" charset="0"/>
              </a:rPr>
              <a:t>Communication of reforms to domestic and foreign markets</a:t>
            </a:r>
          </a:p>
        </p:txBody>
      </p:sp>
      <p:pic>
        <p:nvPicPr>
          <p:cNvPr id="60" name="Рисунок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8099" y="4761492"/>
            <a:ext cx="558416" cy="558416"/>
          </a:xfrm>
          <a:prstGeom prst="rect">
            <a:avLst/>
          </a:prstGeom>
        </p:spPr>
      </p:pic>
      <p:sp>
        <p:nvSpPr>
          <p:cNvPr id="82" name="TextBox 81"/>
          <p:cNvSpPr txBox="1"/>
          <p:nvPr/>
        </p:nvSpPr>
        <p:spPr>
          <a:xfrm>
            <a:off x="898524" y="4110899"/>
            <a:ext cx="2613795" cy="523220"/>
          </a:xfrm>
          <a:prstGeom prst="rect">
            <a:avLst/>
          </a:prstGeom>
          <a:noFill/>
        </p:spPr>
        <p:txBody>
          <a:bodyPr wrap="square" rtlCol="0">
            <a:spAutoFit/>
          </a:bodyPr>
          <a:lstStyle/>
          <a:p>
            <a:pPr algn="r"/>
            <a:r>
              <a:rPr lang="en-US" sz="1400" b="1" dirty="0">
                <a:solidFill>
                  <a:srgbClr val="0086CF"/>
                </a:solidFill>
                <a:latin typeface="Myriad Pro" panose="020B0503030403020204" pitchFamily="34" charset="0"/>
              </a:rPr>
              <a:t>Improvement of the image of Ukraine abroad</a:t>
            </a:r>
            <a:endParaRPr lang="uk-UA" sz="1400" b="1" dirty="0">
              <a:solidFill>
                <a:srgbClr val="0086CF"/>
              </a:solidFill>
              <a:latin typeface="Myriad Pro" panose="020B0503030403020204" pitchFamily="34" charset="0"/>
            </a:endParaRPr>
          </a:p>
        </p:txBody>
      </p:sp>
      <p:pic>
        <p:nvPicPr>
          <p:cNvPr id="63" name="Рисунок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848548" y="3654738"/>
            <a:ext cx="456161" cy="456161"/>
          </a:xfrm>
          <a:prstGeom prst="rect">
            <a:avLst/>
          </a:prstGeom>
        </p:spPr>
      </p:pic>
      <p:sp>
        <p:nvSpPr>
          <p:cNvPr id="83" name="TextBox 82"/>
          <p:cNvSpPr txBox="1"/>
          <p:nvPr/>
        </p:nvSpPr>
        <p:spPr>
          <a:xfrm>
            <a:off x="856302" y="1969720"/>
            <a:ext cx="2711042" cy="1384995"/>
          </a:xfrm>
          <a:prstGeom prst="rect">
            <a:avLst/>
          </a:prstGeom>
          <a:noFill/>
        </p:spPr>
        <p:txBody>
          <a:bodyPr wrap="square" rtlCol="0">
            <a:spAutoFit/>
          </a:bodyPr>
          <a:lstStyle/>
          <a:p>
            <a:pPr algn="r"/>
            <a:r>
              <a:rPr lang="en-US" sz="1400" b="1" dirty="0">
                <a:solidFill>
                  <a:srgbClr val="0086CF"/>
                </a:solidFill>
                <a:latin typeface="Myriad Pro" panose="020B0503030403020204" pitchFamily="34" charset="0"/>
              </a:rPr>
              <a:t>Encouragement of economic growth and economic development of Ukraine and separate regions thereof, as well as increase of the competitiveness of Ukraine</a:t>
            </a:r>
            <a:endParaRPr lang="uk-UA" sz="1400" b="1" dirty="0">
              <a:solidFill>
                <a:srgbClr val="0086CF"/>
              </a:solidFill>
              <a:latin typeface="Myriad Pro" panose="020B0503030403020204" pitchFamily="34" charset="0"/>
            </a:endParaRPr>
          </a:p>
        </p:txBody>
      </p:sp>
      <p:pic>
        <p:nvPicPr>
          <p:cNvPr id="64" name="Рисунок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0009" y="1419909"/>
            <a:ext cx="775232" cy="775232"/>
          </a:xfrm>
          <a:prstGeom prst="rect">
            <a:avLst/>
          </a:prstGeom>
        </p:spPr>
      </p:pic>
      <p:pic>
        <p:nvPicPr>
          <p:cNvPr id="65" name="Рисунок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19347" y="1435864"/>
            <a:ext cx="5393251" cy="4706801"/>
          </a:xfrm>
          <a:prstGeom prst="rect">
            <a:avLst/>
          </a:prstGeom>
          <a:noFill/>
        </p:spPr>
      </p:pic>
      <p:pic>
        <p:nvPicPr>
          <p:cNvPr id="84" name="Рисунок 83"/>
          <p:cNvPicPr>
            <a:picLocks noChangeAspect="1"/>
          </p:cNvPicPr>
          <p:nvPr/>
        </p:nvPicPr>
        <p:blipFill rotWithShape="1">
          <a:blip r:embed="rId11">
            <a:extLst>
              <a:ext uri="{28A0092B-C50C-407E-A947-70E740481C1C}">
                <a14:useLocalDpi xmlns:a14="http://schemas.microsoft.com/office/drawing/2010/main" val="0"/>
              </a:ext>
            </a:extLst>
          </a:blip>
          <a:srcRect r="73388" b="34906"/>
          <a:stretch/>
        </p:blipFill>
        <p:spPr>
          <a:xfrm>
            <a:off x="4506146" y="3323113"/>
            <a:ext cx="1703508" cy="1369833"/>
          </a:xfrm>
          <a:prstGeom prst="rect">
            <a:avLst/>
          </a:prstGeom>
        </p:spPr>
      </p:pic>
      <p:sp>
        <p:nvSpPr>
          <p:cNvPr id="85" name="TextBox 84"/>
          <p:cNvSpPr txBox="1"/>
          <p:nvPr/>
        </p:nvSpPr>
        <p:spPr>
          <a:xfrm>
            <a:off x="9172280" y="6655324"/>
            <a:ext cx="943529" cy="369332"/>
          </a:xfrm>
          <a:prstGeom prst="rect">
            <a:avLst/>
          </a:prstGeom>
          <a:noFill/>
        </p:spPr>
        <p:txBody>
          <a:bodyPr wrap="square" rtlCol="0">
            <a:spAutoFit/>
          </a:bodyPr>
          <a:lstStyle/>
          <a:p>
            <a:pPr algn="r"/>
            <a:fld id="{763E4DCD-A421-40BE-B0CA-14A33B7F2B90}" type="slidenum">
              <a:rPr lang="uk-UA" smtClean="0">
                <a:solidFill>
                  <a:schemeClr val="bg1">
                    <a:lumMod val="65000"/>
                  </a:schemeClr>
                </a:solidFill>
              </a:rPr>
              <a:t>5</a:t>
            </a:fld>
            <a:endParaRPr lang="uk-UA" dirty="0">
              <a:solidFill>
                <a:schemeClr val="bg1">
                  <a:lumMod val="65000"/>
                </a:schemeClr>
              </a:solidFill>
            </a:endParaRPr>
          </a:p>
        </p:txBody>
      </p:sp>
    </p:spTree>
    <p:extLst>
      <p:ext uri="{BB962C8B-B14F-4D97-AF65-F5344CB8AC3E}">
        <p14:creationId xmlns:p14="http://schemas.microsoft.com/office/powerpoint/2010/main" val="5692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backgroundRemoval t="1284" b="88160" l="506" r="85209"/>
                    </a14:imgEffect>
                    <a14:imgEffect>
                      <a14:artisticBlur/>
                    </a14:imgEffect>
                    <a14:imgEffect>
                      <a14:colorTemperature colorTemp="1918"/>
                    </a14:imgEffect>
                    <a14:imgEffect>
                      <a14:saturation sat="10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5902" y="630147"/>
            <a:ext cx="7974218" cy="7066912"/>
          </a:xfrm>
          <a:prstGeom prst="rect">
            <a:avLst/>
          </a:prstGeom>
          <a:effectLst>
            <a:glow rad="127000">
              <a:schemeClr val="bg1"/>
            </a:glow>
            <a:reflection endPos="65000" dist="50800" dir="5400000" sy="-100000" algn="bl" rotWithShape="0"/>
          </a:effectLst>
        </p:spPr>
      </p:pic>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Partners of the Foundation</a:t>
            </a:r>
            <a:r>
              <a:rPr lang="uk-UA" sz="3200" b="1" dirty="0" smtClean="0">
                <a:solidFill>
                  <a:srgbClr val="0086CF"/>
                </a:solidFill>
                <a:latin typeface="Myriad Pro" panose="020B0503030403020204" pitchFamily="34" charset="0"/>
              </a:rPr>
              <a:t> </a:t>
            </a:r>
            <a:endParaRPr lang="uk-UA" sz="3200" dirty="0">
              <a:latin typeface="Myriad Pro" panose="020B0503030403020204" pitchFamily="34" charset="0"/>
            </a:endParaRPr>
          </a:p>
        </p:txBody>
      </p:sp>
      <p:pic>
        <p:nvPicPr>
          <p:cNvPr id="5" name="Рисунок 4"/>
          <p:cNvPicPr>
            <a:picLocks noChangeAspect="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4237253" y="3778348"/>
            <a:ext cx="2489558" cy="557661"/>
          </a:xfrm>
          <a:prstGeom prst="rect">
            <a:avLst/>
          </a:prstGeom>
        </p:spPr>
      </p:pic>
      <p:pic>
        <p:nvPicPr>
          <p:cNvPr id="6" name="Рисунок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4512" y="3670993"/>
            <a:ext cx="2681066" cy="804320"/>
          </a:xfrm>
          <a:prstGeom prst="rect">
            <a:avLst/>
          </a:prstGeom>
        </p:spPr>
      </p:pic>
      <p:pic>
        <p:nvPicPr>
          <p:cNvPr id="7" name="Рисунок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289" y="3839024"/>
            <a:ext cx="2614043" cy="418247"/>
          </a:xfrm>
          <a:prstGeom prst="rect">
            <a:avLst/>
          </a:prstGeom>
        </p:spPr>
      </p:pic>
      <p:pic>
        <p:nvPicPr>
          <p:cNvPr id="8" name="Рисунок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5294" y="5033503"/>
            <a:ext cx="2379507" cy="761442"/>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4712" y="5227897"/>
            <a:ext cx="2755904" cy="418247"/>
          </a:xfrm>
          <a:prstGeom prst="rect">
            <a:avLst/>
          </a:prstGeom>
        </p:spPr>
      </p:pic>
      <p:sp>
        <p:nvSpPr>
          <p:cNvPr id="12" name="TextBox 11"/>
          <p:cNvSpPr txBox="1"/>
          <p:nvPr/>
        </p:nvSpPr>
        <p:spPr>
          <a:xfrm>
            <a:off x="9172280" y="6655324"/>
            <a:ext cx="943529" cy="369332"/>
          </a:xfrm>
          <a:prstGeom prst="rect">
            <a:avLst/>
          </a:prstGeom>
          <a:noFill/>
        </p:spPr>
        <p:txBody>
          <a:bodyPr wrap="square" rtlCol="0">
            <a:spAutoFit/>
          </a:bodyPr>
          <a:lstStyle/>
          <a:p>
            <a:pPr algn="r"/>
            <a:fld id="{20B453FA-3537-44CB-942B-2212FD4AB714}" type="slidenum">
              <a:rPr lang="uk-UA" smtClean="0">
                <a:solidFill>
                  <a:schemeClr val="bg1">
                    <a:lumMod val="65000"/>
                  </a:schemeClr>
                </a:solidFill>
              </a:rPr>
              <a:t>6</a:t>
            </a:fld>
            <a:endParaRPr lang="uk-UA" dirty="0">
              <a:solidFill>
                <a:schemeClr val="bg1">
                  <a:lumMod val="65000"/>
                </a:schemeClr>
              </a:solidFill>
            </a:endParaRPr>
          </a:p>
        </p:txBody>
      </p:sp>
      <p:grpSp>
        <p:nvGrpSpPr>
          <p:cNvPr id="14" name="Группа 13"/>
          <p:cNvGrpSpPr/>
          <p:nvPr/>
        </p:nvGrpSpPr>
        <p:grpSpPr>
          <a:xfrm>
            <a:off x="1798206" y="1597061"/>
            <a:ext cx="7095400" cy="1638677"/>
            <a:chOff x="1803113" y="1597061"/>
            <a:chExt cx="7095400" cy="1638677"/>
          </a:xfrm>
        </p:grpSpPr>
        <p:pic>
          <p:nvPicPr>
            <p:cNvPr id="4" name="Рисунок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3660" y="1819374"/>
              <a:ext cx="1810688" cy="1173327"/>
            </a:xfrm>
            <a:prstGeom prst="rect">
              <a:avLst/>
            </a:prstGeom>
          </p:spPr>
        </p:pic>
        <p:pic>
          <p:nvPicPr>
            <p:cNvPr id="10" name="Рисунок 9"/>
            <p:cNvPicPr>
              <a:picLocks noChangeAspect="1"/>
            </p:cNvPicPr>
            <p:nvPr/>
          </p:nvPicPr>
          <p:blipFill>
            <a:blip r:embed="rId10"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803113" y="1775768"/>
              <a:ext cx="1362732" cy="1362732"/>
            </a:xfrm>
            <a:prstGeom prst="rect">
              <a:avLst/>
            </a:prstGeom>
          </p:spPr>
        </p:pic>
        <p:pic>
          <p:nvPicPr>
            <p:cNvPr id="3" name="Рисунок 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1089" y="2422010"/>
              <a:ext cx="1487424" cy="374904"/>
            </a:xfrm>
            <a:prstGeom prst="rect">
              <a:avLst/>
            </a:prstGeom>
          </p:spPr>
        </p:pic>
        <p:pic>
          <p:nvPicPr>
            <p:cNvPr id="11" name="Рисунок 1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4052" y="1597061"/>
              <a:ext cx="2071401" cy="1638677"/>
            </a:xfrm>
            <a:prstGeom prst="rect">
              <a:avLst/>
            </a:prstGeom>
          </p:spPr>
        </p:pic>
      </p:grpSp>
    </p:spTree>
    <p:extLst>
      <p:ext uri="{BB962C8B-B14F-4D97-AF65-F5344CB8AC3E}">
        <p14:creationId xmlns:p14="http://schemas.microsoft.com/office/powerpoint/2010/main" val="248837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Projects and initiatives of the Foundation</a:t>
            </a:r>
            <a:endParaRPr lang="uk-UA" sz="3200" dirty="0">
              <a:latin typeface="Myriad Pro" panose="020B0503030403020204" pitchFamily="34" charset="0"/>
            </a:endParaRPr>
          </a:p>
        </p:txBody>
      </p:sp>
      <p:sp>
        <p:nvSpPr>
          <p:cNvPr id="5" name="TextBox 4"/>
          <p:cNvSpPr txBox="1"/>
          <p:nvPr/>
        </p:nvSpPr>
        <p:spPr>
          <a:xfrm>
            <a:off x="9172280" y="6655324"/>
            <a:ext cx="943529" cy="369332"/>
          </a:xfrm>
          <a:prstGeom prst="rect">
            <a:avLst/>
          </a:prstGeom>
          <a:noFill/>
        </p:spPr>
        <p:txBody>
          <a:bodyPr wrap="square" rtlCol="0">
            <a:spAutoFit/>
          </a:bodyPr>
          <a:lstStyle/>
          <a:p>
            <a:pPr algn="r"/>
            <a:fld id="{EFF14213-125E-47A5-9D4B-076B8ECBCD20}" type="slidenum">
              <a:rPr lang="uk-UA" smtClean="0">
                <a:solidFill>
                  <a:schemeClr val="bg1">
                    <a:lumMod val="65000"/>
                  </a:schemeClr>
                </a:solidFill>
              </a:rPr>
              <a:t>7</a:t>
            </a:fld>
            <a:endParaRPr lang="uk-UA" dirty="0">
              <a:solidFill>
                <a:schemeClr val="bg1">
                  <a:lumMod val="65000"/>
                </a:schemeClr>
              </a:solidFill>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800" y="1471472"/>
            <a:ext cx="3952212" cy="956435"/>
          </a:xfrm>
          <a:prstGeom prst="rect">
            <a:avLst/>
          </a:prstGeom>
        </p:spPr>
      </p:pic>
      <p:sp>
        <p:nvSpPr>
          <p:cNvPr id="48" name="Скругленный прямоугольник 47"/>
          <p:cNvSpPr/>
          <p:nvPr/>
        </p:nvSpPr>
        <p:spPr>
          <a:xfrm>
            <a:off x="3188496" y="1245120"/>
            <a:ext cx="4314822" cy="1470054"/>
          </a:xfrm>
          <a:prstGeom prst="roundRect">
            <a:avLst>
              <a:gd name="adj" fmla="val 9193"/>
            </a:avLst>
          </a:prstGeom>
          <a:noFill/>
          <a:ln w="76200">
            <a:solidFill>
              <a:srgbClr val="0086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9" name="Рисунок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82" y="3050732"/>
            <a:ext cx="2154462" cy="1368868"/>
          </a:xfrm>
          <a:prstGeom prst="rect">
            <a:avLst/>
          </a:prstGeom>
        </p:spPr>
      </p:pic>
      <p:sp>
        <p:nvSpPr>
          <p:cNvPr id="50" name="Скругленный прямоугольник 49"/>
          <p:cNvSpPr/>
          <p:nvPr/>
        </p:nvSpPr>
        <p:spPr>
          <a:xfrm>
            <a:off x="7717027" y="3041741"/>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6CF"/>
                </a:solidFill>
                <a:latin typeface="Myriad Pro" panose="020B0503030403020204" pitchFamily="34" charset="0"/>
              </a:rPr>
              <a:t>PROFESSIONALS FOR REFORM SUPPORT MECHANISM</a:t>
            </a:r>
            <a:endParaRPr lang="ru-RU" sz="1600" b="1" dirty="0">
              <a:solidFill>
                <a:srgbClr val="0086CF"/>
              </a:solidFill>
              <a:latin typeface="Myriad Pro" panose="020B0503030403020204" pitchFamily="34" charset="0"/>
            </a:endParaRPr>
          </a:p>
        </p:txBody>
      </p:sp>
      <p:sp>
        <p:nvSpPr>
          <p:cNvPr id="51" name="Скругленный прямоугольник 50"/>
          <p:cNvSpPr/>
          <p:nvPr/>
        </p:nvSpPr>
        <p:spPr>
          <a:xfrm>
            <a:off x="924229" y="3041741"/>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Скругленный прямоугольник 51"/>
          <p:cNvSpPr/>
          <p:nvPr/>
        </p:nvSpPr>
        <p:spPr>
          <a:xfrm>
            <a:off x="3188495" y="3041741"/>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86CF"/>
                </a:solidFill>
                <a:latin typeface="Myriad Pro" panose="020B0503030403020204" pitchFamily="34" charset="0"/>
              </a:rPr>
              <a:t>PROJECT MANAGEMENT OFFICE </a:t>
            </a:r>
          </a:p>
          <a:p>
            <a:pPr algn="ctr"/>
            <a:r>
              <a:rPr lang="en-US" sz="1400" b="1" dirty="0">
                <a:solidFill>
                  <a:srgbClr val="0086CF"/>
                </a:solidFill>
                <a:latin typeface="Myriad Pro" panose="020B0503030403020204" pitchFamily="34" charset="0"/>
              </a:rPr>
              <a:t>for coordination development and implementation of reforms</a:t>
            </a:r>
            <a:endParaRPr lang="uk-UA" sz="1400" b="1" dirty="0">
              <a:solidFill>
                <a:srgbClr val="0086CF"/>
              </a:solidFill>
              <a:latin typeface="Myriad Pro" panose="020B0503030403020204" pitchFamily="34" charset="0"/>
            </a:endParaRPr>
          </a:p>
        </p:txBody>
      </p:sp>
      <p:sp>
        <p:nvSpPr>
          <p:cNvPr id="53" name="Скругленный прямоугольник 52"/>
          <p:cNvSpPr/>
          <p:nvPr/>
        </p:nvSpPr>
        <p:spPr>
          <a:xfrm>
            <a:off x="5452761" y="3041741"/>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6CF"/>
                </a:solidFill>
                <a:latin typeface="Myriad Pro" panose="020B0503030403020204" pitchFamily="34" charset="0"/>
              </a:rPr>
              <a:t>REFORMS COMMUNICATION</a:t>
            </a:r>
            <a:endParaRPr lang="uk-UA" sz="1600" b="1" dirty="0">
              <a:solidFill>
                <a:srgbClr val="0086CF"/>
              </a:solidFill>
              <a:latin typeface="Myriad Pro" panose="020B0503030403020204" pitchFamily="34" charset="0"/>
            </a:endParaRPr>
          </a:p>
        </p:txBody>
      </p:sp>
      <p:sp>
        <p:nvSpPr>
          <p:cNvPr id="54" name="Скругленный прямоугольник 53"/>
          <p:cNvSpPr/>
          <p:nvPr/>
        </p:nvSpPr>
        <p:spPr>
          <a:xfrm>
            <a:off x="6584894" y="4804363"/>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5" name="Скругленный прямоугольник 54"/>
          <p:cNvSpPr/>
          <p:nvPr/>
        </p:nvSpPr>
        <p:spPr>
          <a:xfrm>
            <a:off x="4320628" y="4804363"/>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6CF"/>
                </a:solidFill>
                <a:latin typeface="Myriad Pro" panose="020B0503030403020204" pitchFamily="34" charset="0"/>
              </a:rPr>
              <a:t>Export promotion office</a:t>
            </a:r>
          </a:p>
          <a:p>
            <a:pPr algn="ctr"/>
            <a:r>
              <a:rPr lang="uk-UA" sz="1600" b="1" dirty="0">
                <a:solidFill>
                  <a:srgbClr val="0086CF"/>
                </a:solidFill>
                <a:latin typeface="Myriad Pro" panose="020B0503030403020204" pitchFamily="34" charset="0"/>
              </a:rPr>
              <a:t>(</a:t>
            </a:r>
            <a:r>
              <a:rPr lang="en-US" sz="1600" b="1" dirty="0">
                <a:solidFill>
                  <a:srgbClr val="0086CF"/>
                </a:solidFill>
                <a:latin typeface="Myriad Pro" panose="020B0503030403020204" pitchFamily="34" charset="0"/>
              </a:rPr>
              <a:t>EPO</a:t>
            </a:r>
            <a:r>
              <a:rPr lang="uk-UA" sz="1600" b="1" dirty="0">
                <a:solidFill>
                  <a:srgbClr val="0086CF"/>
                </a:solidFill>
                <a:latin typeface="Myriad Pro" panose="020B0503030403020204" pitchFamily="34" charset="0"/>
              </a:rPr>
              <a:t>)</a:t>
            </a:r>
          </a:p>
        </p:txBody>
      </p:sp>
      <p:sp>
        <p:nvSpPr>
          <p:cNvPr id="56" name="Скругленный прямоугольник 55"/>
          <p:cNvSpPr/>
          <p:nvPr/>
        </p:nvSpPr>
        <p:spPr>
          <a:xfrm>
            <a:off x="2056362" y="4804363"/>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86CF"/>
                </a:solidFill>
                <a:latin typeface="Myriad Pro" panose="020B0503030403020204" pitchFamily="34" charset="0"/>
              </a:rPr>
              <a:t>Better Regulation Delivery Office</a:t>
            </a:r>
          </a:p>
          <a:p>
            <a:pPr algn="ctr"/>
            <a:r>
              <a:rPr lang="en-US" sz="1600" b="1" dirty="0">
                <a:solidFill>
                  <a:srgbClr val="0086CF"/>
                </a:solidFill>
                <a:latin typeface="Myriad Pro" panose="020B0503030403020204" pitchFamily="34" charset="0"/>
              </a:rPr>
              <a:t>(BRDO)</a:t>
            </a:r>
            <a:endParaRPr lang="uk-UA" sz="1600" b="1" dirty="0">
              <a:solidFill>
                <a:srgbClr val="0086CF"/>
              </a:solidFill>
              <a:latin typeface="Myriad Pro" panose="020B0503030403020204" pitchFamily="34" charset="0"/>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5301" y="5215157"/>
            <a:ext cx="1798232" cy="597069"/>
          </a:xfrm>
          <a:prstGeom prst="rect">
            <a:avLst/>
          </a:prstGeom>
        </p:spPr>
      </p:pic>
    </p:spTree>
    <p:extLst>
      <p:ext uri="{BB962C8B-B14F-4D97-AF65-F5344CB8AC3E}">
        <p14:creationId xmlns:p14="http://schemas.microsoft.com/office/powerpoint/2010/main" val="422495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Projects and initiatives of the Foundation</a:t>
            </a:r>
            <a:endParaRPr lang="uk-UA" sz="3200" dirty="0">
              <a:latin typeface="Myriad Pro" panose="020B0503030403020204" pitchFamily="34" charset="0"/>
            </a:endParaRPr>
          </a:p>
        </p:txBody>
      </p:sp>
      <p:sp>
        <p:nvSpPr>
          <p:cNvPr id="5" name="TextBox 4"/>
          <p:cNvSpPr txBox="1"/>
          <p:nvPr/>
        </p:nvSpPr>
        <p:spPr>
          <a:xfrm>
            <a:off x="9172280" y="6655324"/>
            <a:ext cx="943529" cy="369332"/>
          </a:xfrm>
          <a:prstGeom prst="rect">
            <a:avLst/>
          </a:prstGeom>
          <a:noFill/>
        </p:spPr>
        <p:txBody>
          <a:bodyPr wrap="square" rtlCol="0">
            <a:spAutoFit/>
          </a:bodyPr>
          <a:lstStyle/>
          <a:p>
            <a:pPr algn="r"/>
            <a:fld id="{EFF14213-125E-47A5-9D4B-076B8ECBCD20}" type="slidenum">
              <a:rPr lang="uk-UA" smtClean="0">
                <a:solidFill>
                  <a:schemeClr val="bg1">
                    <a:lumMod val="65000"/>
                  </a:schemeClr>
                </a:solidFill>
              </a:rPr>
              <a:t>8</a:t>
            </a:fld>
            <a:endParaRPr lang="uk-UA" dirty="0">
              <a:solidFill>
                <a:schemeClr val="bg1">
                  <a:lumMod val="65000"/>
                </a:schemeClr>
              </a:solidFill>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9800" y="1471472"/>
            <a:ext cx="3952212" cy="956435"/>
          </a:xfrm>
          <a:prstGeom prst="rect">
            <a:avLst/>
          </a:prstGeom>
        </p:spPr>
      </p:pic>
      <p:sp>
        <p:nvSpPr>
          <p:cNvPr id="48" name="Скругленный прямоугольник 47"/>
          <p:cNvSpPr/>
          <p:nvPr/>
        </p:nvSpPr>
        <p:spPr>
          <a:xfrm>
            <a:off x="3188496" y="1245120"/>
            <a:ext cx="4314822" cy="1470054"/>
          </a:xfrm>
          <a:prstGeom prst="roundRect">
            <a:avLst>
              <a:gd name="adj" fmla="val 9193"/>
            </a:avLst>
          </a:prstGeom>
          <a:noFill/>
          <a:ln w="76200">
            <a:solidFill>
              <a:srgbClr val="0086C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Скругленный прямоугольник 51"/>
          <p:cNvSpPr/>
          <p:nvPr/>
        </p:nvSpPr>
        <p:spPr>
          <a:xfrm>
            <a:off x="3188495" y="3041741"/>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86CF"/>
                </a:solidFill>
                <a:latin typeface="Myriad Pro" panose="020B0503030403020204" pitchFamily="34" charset="0"/>
              </a:rPr>
              <a:t>Ukraine Conflict Security and Stability Fund</a:t>
            </a:r>
            <a:endParaRPr lang="uk-UA" b="1" dirty="0">
              <a:solidFill>
                <a:srgbClr val="0086CF"/>
              </a:solidFill>
              <a:latin typeface="Myriad Pro" panose="020B0503030403020204" pitchFamily="34" charset="0"/>
            </a:endParaRPr>
          </a:p>
        </p:txBody>
      </p:sp>
      <p:sp>
        <p:nvSpPr>
          <p:cNvPr id="53" name="Скругленный прямоугольник 52"/>
          <p:cNvSpPr/>
          <p:nvPr/>
        </p:nvSpPr>
        <p:spPr>
          <a:xfrm>
            <a:off x="5452761" y="3041741"/>
            <a:ext cx="2050557" cy="1446370"/>
          </a:xfrm>
          <a:prstGeom prst="roundRect">
            <a:avLst>
              <a:gd name="adj" fmla="val 9193"/>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86CF"/>
                </a:solidFill>
                <a:latin typeface="Myriad Pro" panose="020B0503030403020204" pitchFamily="34" charset="0"/>
              </a:rPr>
              <a:t>«</a:t>
            </a:r>
            <a:r>
              <a:rPr lang="en-US" b="1" dirty="0" smtClean="0">
                <a:solidFill>
                  <a:srgbClr val="0086CF"/>
                </a:solidFill>
                <a:latin typeface="Myriad Pro" panose="020B0503030403020204" pitchFamily="34" charset="0"/>
              </a:rPr>
              <a:t>HUB SCHOOL</a:t>
            </a:r>
            <a:r>
              <a:rPr lang="ru-RU" b="1" dirty="0" smtClean="0">
                <a:solidFill>
                  <a:srgbClr val="0086CF"/>
                </a:solidFill>
                <a:latin typeface="Myriad Pro" panose="020B0503030403020204" pitchFamily="34" charset="0"/>
              </a:rPr>
              <a:t>»</a:t>
            </a:r>
            <a:r>
              <a:rPr lang="en-US" b="1" dirty="0" smtClean="0">
                <a:solidFill>
                  <a:srgbClr val="0086CF"/>
                </a:solidFill>
                <a:latin typeface="Myriad Pro" panose="020B0503030403020204" pitchFamily="34" charset="0"/>
              </a:rPr>
              <a:t> </a:t>
            </a:r>
            <a:r>
              <a:rPr lang="en-US" b="1" dirty="0">
                <a:solidFill>
                  <a:srgbClr val="0086CF"/>
                </a:solidFill>
                <a:latin typeface="Myriad Pro" panose="020B0503030403020204" pitchFamily="34" charset="0"/>
              </a:rPr>
              <a:t>Project Office</a:t>
            </a:r>
            <a:endParaRPr lang="uk-UA" b="1" dirty="0">
              <a:solidFill>
                <a:srgbClr val="0086CF"/>
              </a:solidFill>
              <a:latin typeface="Myriad Pro" panose="020B0503030403020204" pitchFamily="34" charset="0"/>
            </a:endParaRPr>
          </a:p>
        </p:txBody>
      </p:sp>
    </p:spTree>
    <p:extLst>
      <p:ext uri="{BB962C8B-B14F-4D97-AF65-F5344CB8AC3E}">
        <p14:creationId xmlns:p14="http://schemas.microsoft.com/office/powerpoint/2010/main" val="162141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2280" y="6655324"/>
            <a:ext cx="943529" cy="369332"/>
          </a:xfrm>
          <a:prstGeom prst="rect">
            <a:avLst/>
          </a:prstGeom>
          <a:noFill/>
        </p:spPr>
        <p:txBody>
          <a:bodyPr wrap="square" rtlCol="0">
            <a:spAutoFit/>
          </a:bodyPr>
          <a:lstStyle/>
          <a:p>
            <a:pPr algn="r"/>
            <a:fld id="{1587F37E-A30B-4F6F-84AA-BA0019FE4F0C}" type="slidenum">
              <a:rPr lang="uk-UA" smtClean="0">
                <a:solidFill>
                  <a:schemeClr val="bg1">
                    <a:lumMod val="65000"/>
                  </a:schemeClr>
                </a:solidFill>
              </a:rPr>
              <a:t>9</a:t>
            </a:fld>
            <a:endParaRPr lang="uk-UA" dirty="0">
              <a:solidFill>
                <a:schemeClr val="bg1">
                  <a:lumMod val="65000"/>
                </a:schemeClr>
              </a:solidFill>
            </a:endParaRPr>
          </a:p>
        </p:txBody>
      </p:sp>
      <p:sp>
        <p:nvSpPr>
          <p:cNvPr id="5" name="TextBox 4"/>
          <p:cNvSpPr txBox="1"/>
          <p:nvPr/>
        </p:nvSpPr>
        <p:spPr>
          <a:xfrm>
            <a:off x="843509" y="1252877"/>
            <a:ext cx="9054636" cy="461665"/>
          </a:xfrm>
          <a:prstGeom prst="rect">
            <a:avLst/>
          </a:prstGeom>
          <a:noFill/>
        </p:spPr>
        <p:txBody>
          <a:bodyPr wrap="square" rtlCol="0">
            <a:spAutoFit/>
          </a:bodyPr>
          <a:lstStyle/>
          <a:p>
            <a:pPr algn="ctr"/>
            <a:r>
              <a:rPr lang="en-US" sz="2400" b="1" dirty="0" smtClean="0">
                <a:solidFill>
                  <a:srgbClr val="0086CF"/>
                </a:solidFill>
                <a:latin typeface="Myriad Pro" panose="020B0503030403020204" pitchFamily="34" charset="0"/>
              </a:rPr>
              <a:t>Ukraine has a vast reforms agenda</a:t>
            </a:r>
            <a:endParaRPr lang="uk-UA" sz="2400" dirty="0">
              <a:latin typeface="Myriad Pro" panose="020B0503030403020204" pitchFamily="34" charset="0"/>
            </a:endParaRPr>
          </a:p>
        </p:txBody>
      </p:sp>
      <p:sp>
        <p:nvSpPr>
          <p:cNvPr id="7" name="TextBox 6"/>
          <p:cNvSpPr txBox="1"/>
          <p:nvPr/>
        </p:nvSpPr>
        <p:spPr>
          <a:xfrm>
            <a:off x="667512" y="530352"/>
            <a:ext cx="9363456" cy="584775"/>
          </a:xfrm>
          <a:prstGeom prst="rect">
            <a:avLst/>
          </a:prstGeom>
          <a:noFill/>
        </p:spPr>
        <p:txBody>
          <a:bodyPr wrap="square" rtlCol="0">
            <a:spAutoFit/>
          </a:bodyPr>
          <a:lstStyle/>
          <a:p>
            <a:r>
              <a:rPr lang="en-US" sz="3200" b="1" dirty="0" smtClean="0">
                <a:solidFill>
                  <a:srgbClr val="0086CF"/>
                </a:solidFill>
                <a:latin typeface="Myriad Pro" panose="020B0503030403020204" pitchFamily="34" charset="0"/>
              </a:rPr>
              <a:t>How projects are selected</a:t>
            </a:r>
            <a:endParaRPr lang="uk-UA" sz="3200" dirty="0">
              <a:latin typeface="Myriad Pro" panose="020B0503030403020204" pitchFamily="34" charset="0"/>
            </a:endParaRPr>
          </a:p>
        </p:txBody>
      </p:sp>
      <p:sp>
        <p:nvSpPr>
          <p:cNvPr id="8" name="Штриховая стрелка вправо 7"/>
          <p:cNvSpPr/>
          <p:nvPr/>
        </p:nvSpPr>
        <p:spPr>
          <a:xfrm rot="5400000">
            <a:off x="8958397" y="6331881"/>
            <a:ext cx="616301" cy="527901"/>
          </a:xfrm>
          <a:prstGeom prst="stripedRightArrow">
            <a:avLst/>
          </a:prstGeom>
          <a:solidFill>
            <a:srgbClr val="FFD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64" y="1786482"/>
            <a:ext cx="9292234" cy="4236667"/>
          </a:xfrm>
          <a:prstGeom prst="rect">
            <a:avLst/>
          </a:prstGeom>
        </p:spPr>
      </p:pic>
    </p:spTree>
    <p:extLst>
      <p:ext uri="{BB962C8B-B14F-4D97-AF65-F5344CB8AC3E}">
        <p14:creationId xmlns:p14="http://schemas.microsoft.com/office/powerpoint/2010/main" val="330047843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2390</TotalTime>
  <Words>764</Words>
  <Application>Microsoft Office PowerPoint</Application>
  <PresentationFormat>Произвольный</PresentationFormat>
  <Paragraphs>157</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Myriad Pro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Олейник</dc:creator>
  <cp:lastModifiedBy>Kate</cp:lastModifiedBy>
  <cp:revision>202</cp:revision>
  <dcterms:created xsi:type="dcterms:W3CDTF">2015-12-16T14:57:35Z</dcterms:created>
  <dcterms:modified xsi:type="dcterms:W3CDTF">2016-05-12T10:26:45Z</dcterms:modified>
</cp:coreProperties>
</file>